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57" r:id="rId3"/>
    <p:sldId id="258" r:id="rId4"/>
    <p:sldId id="259" r:id="rId5"/>
    <p:sldId id="261" r:id="rId6"/>
    <p:sldId id="263" r:id="rId7"/>
    <p:sldId id="278" r:id="rId8"/>
    <p:sldId id="272" r:id="rId9"/>
    <p:sldId id="260" r:id="rId10"/>
    <p:sldId id="265" r:id="rId11"/>
    <p:sldId id="266" r:id="rId12"/>
    <p:sldId id="267" r:id="rId13"/>
    <p:sldId id="268" r:id="rId14"/>
    <p:sldId id="273" r:id="rId15"/>
    <p:sldId id="269" r:id="rId16"/>
    <p:sldId id="270" r:id="rId17"/>
    <p:sldId id="271" r:id="rId18"/>
    <p:sldId id="274" r:id="rId19"/>
    <p:sldId id="275"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90" d="100"/>
          <a:sy n="90" d="100"/>
        </p:scale>
        <p:origin x="35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A57DBE-700F-4EBC-9DD5-5C5A576CB81E}"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758460E-D91B-46E9-B124-A24F8A8B33ED}">
      <dgm:prSet/>
      <dgm:spPr/>
      <dgm:t>
        <a:bodyPr/>
        <a:lstStyle/>
        <a:p>
          <a:r>
            <a:rPr lang="en-US"/>
            <a:t>Rethink</a:t>
          </a:r>
        </a:p>
      </dgm:t>
    </dgm:pt>
    <dgm:pt modelId="{6C8827D5-59EF-4687-B428-959B2CD2DFAF}" type="parTrans" cxnId="{A08158A7-6427-4594-9A87-56E18DBCECAA}">
      <dgm:prSet/>
      <dgm:spPr/>
      <dgm:t>
        <a:bodyPr/>
        <a:lstStyle/>
        <a:p>
          <a:endParaRPr lang="en-US"/>
        </a:p>
      </dgm:t>
    </dgm:pt>
    <dgm:pt modelId="{63FB125D-EFE0-4A37-A718-08FA10C9EFF2}" type="sibTrans" cxnId="{A08158A7-6427-4594-9A87-56E18DBCECAA}">
      <dgm:prSet/>
      <dgm:spPr/>
      <dgm:t>
        <a:bodyPr/>
        <a:lstStyle/>
        <a:p>
          <a:endParaRPr lang="en-US"/>
        </a:p>
      </dgm:t>
    </dgm:pt>
    <dgm:pt modelId="{4D5DA0ED-1B75-4B30-8149-745F9C3B1406}">
      <dgm:prSet/>
      <dgm:spPr/>
      <dgm:t>
        <a:bodyPr/>
        <a:lstStyle/>
        <a:p>
          <a:r>
            <a:rPr lang="en-US"/>
            <a:t>Repair</a:t>
          </a:r>
        </a:p>
      </dgm:t>
    </dgm:pt>
    <dgm:pt modelId="{8ADA19E1-1977-406C-BE4E-8C80F3249A22}" type="parTrans" cxnId="{F709E9A9-0E7D-4845-89CB-4913458C029A}">
      <dgm:prSet/>
      <dgm:spPr/>
      <dgm:t>
        <a:bodyPr/>
        <a:lstStyle/>
        <a:p>
          <a:endParaRPr lang="en-US"/>
        </a:p>
      </dgm:t>
    </dgm:pt>
    <dgm:pt modelId="{D1575135-5712-4A5D-BBED-4D190BF4784C}" type="sibTrans" cxnId="{F709E9A9-0E7D-4845-89CB-4913458C029A}">
      <dgm:prSet/>
      <dgm:spPr/>
      <dgm:t>
        <a:bodyPr/>
        <a:lstStyle/>
        <a:p>
          <a:endParaRPr lang="en-US"/>
        </a:p>
      </dgm:t>
    </dgm:pt>
    <dgm:pt modelId="{CF3886B2-F9F2-43FC-B11B-5E1FF6D5EA65}">
      <dgm:prSet/>
      <dgm:spPr/>
      <dgm:t>
        <a:bodyPr/>
        <a:lstStyle/>
        <a:p>
          <a:r>
            <a:rPr lang="en-US"/>
            <a:t>Refuse</a:t>
          </a:r>
        </a:p>
      </dgm:t>
    </dgm:pt>
    <dgm:pt modelId="{FD29920C-81DC-402F-9CB0-A5A2BA4F79C6}" type="parTrans" cxnId="{0A82DBFA-362D-49B2-91EC-D022997AAFE3}">
      <dgm:prSet/>
      <dgm:spPr/>
      <dgm:t>
        <a:bodyPr/>
        <a:lstStyle/>
        <a:p>
          <a:endParaRPr lang="en-US"/>
        </a:p>
      </dgm:t>
    </dgm:pt>
    <dgm:pt modelId="{9C99C9A0-5A40-4DCC-BC00-389DD030ECB2}" type="sibTrans" cxnId="{0A82DBFA-362D-49B2-91EC-D022997AAFE3}">
      <dgm:prSet/>
      <dgm:spPr/>
      <dgm:t>
        <a:bodyPr/>
        <a:lstStyle/>
        <a:p>
          <a:endParaRPr lang="en-US"/>
        </a:p>
      </dgm:t>
    </dgm:pt>
    <dgm:pt modelId="{F70F6592-C446-4148-A7A3-23E0327FB0E0}" type="pres">
      <dgm:prSet presAssocID="{9AA57DBE-700F-4EBC-9DD5-5C5A576CB81E}" presName="hierChild1" presStyleCnt="0">
        <dgm:presLayoutVars>
          <dgm:chPref val="1"/>
          <dgm:dir/>
          <dgm:animOne val="branch"/>
          <dgm:animLvl val="lvl"/>
          <dgm:resizeHandles/>
        </dgm:presLayoutVars>
      </dgm:prSet>
      <dgm:spPr/>
    </dgm:pt>
    <dgm:pt modelId="{210222AC-674C-4718-A67C-C2583728D150}" type="pres">
      <dgm:prSet presAssocID="{4758460E-D91B-46E9-B124-A24F8A8B33ED}" presName="hierRoot1" presStyleCnt="0"/>
      <dgm:spPr/>
    </dgm:pt>
    <dgm:pt modelId="{F9FF0394-DB26-4900-8E70-BFAAFD079B32}" type="pres">
      <dgm:prSet presAssocID="{4758460E-D91B-46E9-B124-A24F8A8B33ED}" presName="composite" presStyleCnt="0"/>
      <dgm:spPr/>
    </dgm:pt>
    <dgm:pt modelId="{FDF8AF92-1317-4E20-980F-E4251458BAA2}" type="pres">
      <dgm:prSet presAssocID="{4758460E-D91B-46E9-B124-A24F8A8B33ED}" presName="background" presStyleLbl="node0" presStyleIdx="0" presStyleCnt="3"/>
      <dgm:spPr/>
    </dgm:pt>
    <dgm:pt modelId="{46A04A95-09FE-4DF2-B5A3-F660E8480EEC}" type="pres">
      <dgm:prSet presAssocID="{4758460E-D91B-46E9-B124-A24F8A8B33ED}" presName="text" presStyleLbl="fgAcc0" presStyleIdx="0" presStyleCnt="3">
        <dgm:presLayoutVars>
          <dgm:chPref val="3"/>
        </dgm:presLayoutVars>
      </dgm:prSet>
      <dgm:spPr/>
    </dgm:pt>
    <dgm:pt modelId="{62916D0F-6DB6-4640-BF05-6FB69A880CA6}" type="pres">
      <dgm:prSet presAssocID="{4758460E-D91B-46E9-B124-A24F8A8B33ED}" presName="hierChild2" presStyleCnt="0"/>
      <dgm:spPr/>
    </dgm:pt>
    <dgm:pt modelId="{C46101A6-A611-4C73-8B8E-3AC510F60955}" type="pres">
      <dgm:prSet presAssocID="{4D5DA0ED-1B75-4B30-8149-745F9C3B1406}" presName="hierRoot1" presStyleCnt="0"/>
      <dgm:spPr/>
    </dgm:pt>
    <dgm:pt modelId="{DB86EB78-EF50-4816-A558-520E1B860FAF}" type="pres">
      <dgm:prSet presAssocID="{4D5DA0ED-1B75-4B30-8149-745F9C3B1406}" presName="composite" presStyleCnt="0"/>
      <dgm:spPr/>
    </dgm:pt>
    <dgm:pt modelId="{331C25A4-29BC-4637-8D67-308E60866E16}" type="pres">
      <dgm:prSet presAssocID="{4D5DA0ED-1B75-4B30-8149-745F9C3B1406}" presName="background" presStyleLbl="node0" presStyleIdx="1" presStyleCnt="3"/>
      <dgm:spPr/>
    </dgm:pt>
    <dgm:pt modelId="{D5D455DD-1E4A-4532-BFDE-6A59024F5183}" type="pres">
      <dgm:prSet presAssocID="{4D5DA0ED-1B75-4B30-8149-745F9C3B1406}" presName="text" presStyleLbl="fgAcc0" presStyleIdx="1" presStyleCnt="3">
        <dgm:presLayoutVars>
          <dgm:chPref val="3"/>
        </dgm:presLayoutVars>
      </dgm:prSet>
      <dgm:spPr/>
    </dgm:pt>
    <dgm:pt modelId="{3D94CEFA-FA8C-44C6-80FB-42EF7B2A418B}" type="pres">
      <dgm:prSet presAssocID="{4D5DA0ED-1B75-4B30-8149-745F9C3B1406}" presName="hierChild2" presStyleCnt="0"/>
      <dgm:spPr/>
    </dgm:pt>
    <dgm:pt modelId="{2EFBBA91-CAD5-42CF-9EBC-ED25A0F39A22}" type="pres">
      <dgm:prSet presAssocID="{CF3886B2-F9F2-43FC-B11B-5E1FF6D5EA65}" presName="hierRoot1" presStyleCnt="0"/>
      <dgm:spPr/>
    </dgm:pt>
    <dgm:pt modelId="{09167BE4-9128-4267-9D89-CCB47A07AFAE}" type="pres">
      <dgm:prSet presAssocID="{CF3886B2-F9F2-43FC-B11B-5E1FF6D5EA65}" presName="composite" presStyleCnt="0"/>
      <dgm:spPr/>
    </dgm:pt>
    <dgm:pt modelId="{8D9D7519-21FD-40B3-AE26-D7DD703E2572}" type="pres">
      <dgm:prSet presAssocID="{CF3886B2-F9F2-43FC-B11B-5E1FF6D5EA65}" presName="background" presStyleLbl="node0" presStyleIdx="2" presStyleCnt="3"/>
      <dgm:spPr/>
    </dgm:pt>
    <dgm:pt modelId="{6F3C6186-3616-4608-BAD6-2A9EE085E345}" type="pres">
      <dgm:prSet presAssocID="{CF3886B2-F9F2-43FC-B11B-5E1FF6D5EA65}" presName="text" presStyleLbl="fgAcc0" presStyleIdx="2" presStyleCnt="3">
        <dgm:presLayoutVars>
          <dgm:chPref val="3"/>
        </dgm:presLayoutVars>
      </dgm:prSet>
      <dgm:spPr/>
    </dgm:pt>
    <dgm:pt modelId="{319D0905-3E8B-47B5-A300-C7721BEA7E02}" type="pres">
      <dgm:prSet presAssocID="{CF3886B2-F9F2-43FC-B11B-5E1FF6D5EA65}" presName="hierChild2" presStyleCnt="0"/>
      <dgm:spPr/>
    </dgm:pt>
  </dgm:ptLst>
  <dgm:cxnLst>
    <dgm:cxn modelId="{9A0F0630-2AEE-4F32-B191-C7B5C8814CA8}" type="presOf" srcId="{4D5DA0ED-1B75-4B30-8149-745F9C3B1406}" destId="{D5D455DD-1E4A-4532-BFDE-6A59024F5183}" srcOrd="0" destOrd="0" presId="urn:microsoft.com/office/officeart/2005/8/layout/hierarchy1"/>
    <dgm:cxn modelId="{E5D67876-FBDB-47F2-92DE-8B17CB4B627F}" type="presOf" srcId="{9AA57DBE-700F-4EBC-9DD5-5C5A576CB81E}" destId="{F70F6592-C446-4148-A7A3-23E0327FB0E0}" srcOrd="0" destOrd="0" presId="urn:microsoft.com/office/officeart/2005/8/layout/hierarchy1"/>
    <dgm:cxn modelId="{A08158A7-6427-4594-9A87-56E18DBCECAA}" srcId="{9AA57DBE-700F-4EBC-9DD5-5C5A576CB81E}" destId="{4758460E-D91B-46E9-B124-A24F8A8B33ED}" srcOrd="0" destOrd="0" parTransId="{6C8827D5-59EF-4687-B428-959B2CD2DFAF}" sibTransId="{63FB125D-EFE0-4A37-A718-08FA10C9EFF2}"/>
    <dgm:cxn modelId="{F709E9A9-0E7D-4845-89CB-4913458C029A}" srcId="{9AA57DBE-700F-4EBC-9DD5-5C5A576CB81E}" destId="{4D5DA0ED-1B75-4B30-8149-745F9C3B1406}" srcOrd="1" destOrd="0" parTransId="{8ADA19E1-1977-406C-BE4E-8C80F3249A22}" sibTransId="{D1575135-5712-4A5D-BBED-4D190BF4784C}"/>
    <dgm:cxn modelId="{8996C1D7-DADD-4A9B-ACEA-4FD48B8CC541}" type="presOf" srcId="{CF3886B2-F9F2-43FC-B11B-5E1FF6D5EA65}" destId="{6F3C6186-3616-4608-BAD6-2A9EE085E345}" srcOrd="0" destOrd="0" presId="urn:microsoft.com/office/officeart/2005/8/layout/hierarchy1"/>
    <dgm:cxn modelId="{235BE7ED-1FCE-415A-AE8A-09096AFD3CED}" type="presOf" srcId="{4758460E-D91B-46E9-B124-A24F8A8B33ED}" destId="{46A04A95-09FE-4DF2-B5A3-F660E8480EEC}" srcOrd="0" destOrd="0" presId="urn:microsoft.com/office/officeart/2005/8/layout/hierarchy1"/>
    <dgm:cxn modelId="{0A82DBFA-362D-49B2-91EC-D022997AAFE3}" srcId="{9AA57DBE-700F-4EBC-9DD5-5C5A576CB81E}" destId="{CF3886B2-F9F2-43FC-B11B-5E1FF6D5EA65}" srcOrd="2" destOrd="0" parTransId="{FD29920C-81DC-402F-9CB0-A5A2BA4F79C6}" sibTransId="{9C99C9A0-5A40-4DCC-BC00-389DD030ECB2}"/>
    <dgm:cxn modelId="{F0208883-2CC3-49F3-BA4C-DB24AF51AAB3}" type="presParOf" srcId="{F70F6592-C446-4148-A7A3-23E0327FB0E0}" destId="{210222AC-674C-4718-A67C-C2583728D150}" srcOrd="0" destOrd="0" presId="urn:microsoft.com/office/officeart/2005/8/layout/hierarchy1"/>
    <dgm:cxn modelId="{B41081AA-52AE-4D65-AAA3-421AB5DA9B03}" type="presParOf" srcId="{210222AC-674C-4718-A67C-C2583728D150}" destId="{F9FF0394-DB26-4900-8E70-BFAAFD079B32}" srcOrd="0" destOrd="0" presId="urn:microsoft.com/office/officeart/2005/8/layout/hierarchy1"/>
    <dgm:cxn modelId="{0E7960AD-C3EA-46E5-8162-DF4A17EBEC64}" type="presParOf" srcId="{F9FF0394-DB26-4900-8E70-BFAAFD079B32}" destId="{FDF8AF92-1317-4E20-980F-E4251458BAA2}" srcOrd="0" destOrd="0" presId="urn:microsoft.com/office/officeart/2005/8/layout/hierarchy1"/>
    <dgm:cxn modelId="{83532B85-DE23-4EEA-B265-DEA73C4D7A00}" type="presParOf" srcId="{F9FF0394-DB26-4900-8E70-BFAAFD079B32}" destId="{46A04A95-09FE-4DF2-B5A3-F660E8480EEC}" srcOrd="1" destOrd="0" presId="urn:microsoft.com/office/officeart/2005/8/layout/hierarchy1"/>
    <dgm:cxn modelId="{F2B9CC1A-16BD-4501-97A8-FE736E710783}" type="presParOf" srcId="{210222AC-674C-4718-A67C-C2583728D150}" destId="{62916D0F-6DB6-4640-BF05-6FB69A880CA6}" srcOrd="1" destOrd="0" presId="urn:microsoft.com/office/officeart/2005/8/layout/hierarchy1"/>
    <dgm:cxn modelId="{9FE9BC92-F4C2-423D-B6CF-62B4D4E3994F}" type="presParOf" srcId="{F70F6592-C446-4148-A7A3-23E0327FB0E0}" destId="{C46101A6-A611-4C73-8B8E-3AC510F60955}" srcOrd="1" destOrd="0" presId="urn:microsoft.com/office/officeart/2005/8/layout/hierarchy1"/>
    <dgm:cxn modelId="{35219499-341A-487A-BC4A-21EEC06F1310}" type="presParOf" srcId="{C46101A6-A611-4C73-8B8E-3AC510F60955}" destId="{DB86EB78-EF50-4816-A558-520E1B860FAF}" srcOrd="0" destOrd="0" presId="urn:microsoft.com/office/officeart/2005/8/layout/hierarchy1"/>
    <dgm:cxn modelId="{EA124567-8BBE-4FB8-9F22-55E79038FA41}" type="presParOf" srcId="{DB86EB78-EF50-4816-A558-520E1B860FAF}" destId="{331C25A4-29BC-4637-8D67-308E60866E16}" srcOrd="0" destOrd="0" presId="urn:microsoft.com/office/officeart/2005/8/layout/hierarchy1"/>
    <dgm:cxn modelId="{FF3763D9-6B74-48CF-BE23-22083D382D5F}" type="presParOf" srcId="{DB86EB78-EF50-4816-A558-520E1B860FAF}" destId="{D5D455DD-1E4A-4532-BFDE-6A59024F5183}" srcOrd="1" destOrd="0" presId="urn:microsoft.com/office/officeart/2005/8/layout/hierarchy1"/>
    <dgm:cxn modelId="{30BC5301-A4A4-4BD9-A45C-221A3D8AC34D}" type="presParOf" srcId="{C46101A6-A611-4C73-8B8E-3AC510F60955}" destId="{3D94CEFA-FA8C-44C6-80FB-42EF7B2A418B}" srcOrd="1" destOrd="0" presId="urn:microsoft.com/office/officeart/2005/8/layout/hierarchy1"/>
    <dgm:cxn modelId="{D101E24E-81A6-4EFC-859B-462748DA91CC}" type="presParOf" srcId="{F70F6592-C446-4148-A7A3-23E0327FB0E0}" destId="{2EFBBA91-CAD5-42CF-9EBC-ED25A0F39A22}" srcOrd="2" destOrd="0" presId="urn:microsoft.com/office/officeart/2005/8/layout/hierarchy1"/>
    <dgm:cxn modelId="{5CE6CCD5-3C4E-466D-B469-0B72B6BAF11D}" type="presParOf" srcId="{2EFBBA91-CAD5-42CF-9EBC-ED25A0F39A22}" destId="{09167BE4-9128-4267-9D89-CCB47A07AFAE}" srcOrd="0" destOrd="0" presId="urn:microsoft.com/office/officeart/2005/8/layout/hierarchy1"/>
    <dgm:cxn modelId="{DF256E7B-53D2-417D-A40D-918D06430AE8}" type="presParOf" srcId="{09167BE4-9128-4267-9D89-CCB47A07AFAE}" destId="{8D9D7519-21FD-40B3-AE26-D7DD703E2572}" srcOrd="0" destOrd="0" presId="urn:microsoft.com/office/officeart/2005/8/layout/hierarchy1"/>
    <dgm:cxn modelId="{885AF39D-F0D0-406F-86FC-5343D3E12FA3}" type="presParOf" srcId="{09167BE4-9128-4267-9D89-CCB47A07AFAE}" destId="{6F3C6186-3616-4608-BAD6-2A9EE085E345}" srcOrd="1" destOrd="0" presId="urn:microsoft.com/office/officeart/2005/8/layout/hierarchy1"/>
    <dgm:cxn modelId="{5DC26855-EFE1-4A72-9CFB-8FC560E12ACE}" type="presParOf" srcId="{2EFBBA91-CAD5-42CF-9EBC-ED25A0F39A22}" destId="{319D0905-3E8B-47B5-A300-C7721BEA7E0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08A131-9F60-41D7-B321-3E59C2EA335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CE03AE9-A81B-407F-91C7-E9D847252812}">
      <dgm:prSet/>
      <dgm:spPr/>
      <dgm:t>
        <a:bodyPr/>
        <a:lstStyle/>
        <a:p>
          <a:pPr>
            <a:lnSpc>
              <a:spcPct val="100000"/>
            </a:lnSpc>
          </a:pPr>
          <a:r>
            <a:rPr lang="en-US" dirty="0"/>
            <a:t>Wyckoff offers several methods to participate in recycling</a:t>
          </a:r>
        </a:p>
      </dgm:t>
    </dgm:pt>
    <dgm:pt modelId="{52C80C0D-5E28-4D5E-8D74-81D149722E54}" type="parTrans" cxnId="{9B831A4A-FC1E-4D16-AAAD-01ADBE51D94D}">
      <dgm:prSet/>
      <dgm:spPr/>
      <dgm:t>
        <a:bodyPr/>
        <a:lstStyle/>
        <a:p>
          <a:endParaRPr lang="en-US"/>
        </a:p>
      </dgm:t>
    </dgm:pt>
    <dgm:pt modelId="{E5CE5E24-55C5-4A89-A7AC-4A6CF26AF554}" type="sibTrans" cxnId="{9B831A4A-FC1E-4D16-AAAD-01ADBE51D94D}">
      <dgm:prSet/>
      <dgm:spPr/>
      <dgm:t>
        <a:bodyPr/>
        <a:lstStyle/>
        <a:p>
          <a:endParaRPr lang="en-US"/>
        </a:p>
      </dgm:t>
    </dgm:pt>
    <dgm:pt modelId="{0E931B2B-8FE0-41FC-A513-6F70F0B6F8BB}">
      <dgm:prSet/>
      <dgm:spPr/>
      <dgm:t>
        <a:bodyPr/>
        <a:lstStyle/>
        <a:p>
          <a:pPr>
            <a:lnSpc>
              <a:spcPct val="100000"/>
            </a:lnSpc>
          </a:pPr>
          <a:r>
            <a:rPr lang="en-US"/>
            <a:t>Dual Stream Curbside Pickup</a:t>
          </a:r>
        </a:p>
      </dgm:t>
    </dgm:pt>
    <dgm:pt modelId="{641FBB0D-473F-4475-AF07-C6BA041FFB25}" type="parTrans" cxnId="{33CFBC70-1AD0-4820-96BA-21E3B328076E}">
      <dgm:prSet/>
      <dgm:spPr/>
      <dgm:t>
        <a:bodyPr/>
        <a:lstStyle/>
        <a:p>
          <a:endParaRPr lang="en-US"/>
        </a:p>
      </dgm:t>
    </dgm:pt>
    <dgm:pt modelId="{647C0993-E48D-41E7-A12E-B3465F25DC37}" type="sibTrans" cxnId="{33CFBC70-1AD0-4820-96BA-21E3B328076E}">
      <dgm:prSet/>
      <dgm:spPr/>
      <dgm:t>
        <a:bodyPr/>
        <a:lstStyle/>
        <a:p>
          <a:endParaRPr lang="en-US"/>
        </a:p>
      </dgm:t>
    </dgm:pt>
    <dgm:pt modelId="{60D16B98-7DB1-4231-9113-D67C97B82BCE}">
      <dgm:prSet/>
      <dgm:spPr/>
      <dgm:t>
        <a:bodyPr/>
        <a:lstStyle/>
        <a:p>
          <a:pPr>
            <a:lnSpc>
              <a:spcPct val="100000"/>
            </a:lnSpc>
          </a:pPr>
          <a:r>
            <a:rPr lang="en-US"/>
            <a:t>Recycling Depot</a:t>
          </a:r>
        </a:p>
      </dgm:t>
    </dgm:pt>
    <dgm:pt modelId="{0DB2695C-ABB2-4201-97E5-E9BC1A239777}" type="parTrans" cxnId="{FE53F5B9-91C7-4A81-A3BA-E8934DFFFCC9}">
      <dgm:prSet/>
      <dgm:spPr/>
      <dgm:t>
        <a:bodyPr/>
        <a:lstStyle/>
        <a:p>
          <a:endParaRPr lang="en-US"/>
        </a:p>
      </dgm:t>
    </dgm:pt>
    <dgm:pt modelId="{CC7F350B-98B4-4A26-B6D0-36535D1A6CE7}" type="sibTrans" cxnId="{FE53F5B9-91C7-4A81-A3BA-E8934DFFFCC9}">
      <dgm:prSet/>
      <dgm:spPr/>
      <dgm:t>
        <a:bodyPr/>
        <a:lstStyle/>
        <a:p>
          <a:endParaRPr lang="en-US"/>
        </a:p>
      </dgm:t>
    </dgm:pt>
    <dgm:pt modelId="{044260A0-4156-4E56-B0DC-8999F14853B7}">
      <dgm:prSet/>
      <dgm:spPr/>
      <dgm:t>
        <a:bodyPr/>
        <a:lstStyle/>
        <a:p>
          <a:pPr>
            <a:lnSpc>
              <a:spcPct val="100000"/>
            </a:lnSpc>
          </a:pPr>
          <a:r>
            <a:rPr lang="en-US"/>
            <a:t>Periodic Events</a:t>
          </a:r>
        </a:p>
      </dgm:t>
    </dgm:pt>
    <dgm:pt modelId="{FC16E783-8664-4F4B-809C-564BCBF16341}" type="parTrans" cxnId="{C8754E44-E4CA-4FDA-B62A-87615158D831}">
      <dgm:prSet/>
      <dgm:spPr/>
      <dgm:t>
        <a:bodyPr/>
        <a:lstStyle/>
        <a:p>
          <a:endParaRPr lang="en-US"/>
        </a:p>
      </dgm:t>
    </dgm:pt>
    <dgm:pt modelId="{4D5479DC-4A03-4DED-8FE1-3A066DD77540}" type="sibTrans" cxnId="{C8754E44-E4CA-4FDA-B62A-87615158D831}">
      <dgm:prSet/>
      <dgm:spPr/>
      <dgm:t>
        <a:bodyPr/>
        <a:lstStyle/>
        <a:p>
          <a:endParaRPr lang="en-US"/>
        </a:p>
      </dgm:t>
    </dgm:pt>
    <dgm:pt modelId="{7523C1DE-4D5D-49CC-B1C2-A178E9888147}">
      <dgm:prSet/>
      <dgm:spPr/>
      <dgm:t>
        <a:bodyPr/>
        <a:lstStyle/>
        <a:p>
          <a:pPr>
            <a:lnSpc>
              <a:spcPct val="100000"/>
            </a:lnSpc>
          </a:pPr>
          <a:r>
            <a:rPr lang="en-US" dirty="0"/>
            <a:t>Wyckoff residents can also participate in Bergen County hazardous waste collections</a:t>
          </a:r>
        </a:p>
        <a:p>
          <a:pPr>
            <a:lnSpc>
              <a:spcPct val="100000"/>
            </a:lnSpc>
          </a:pPr>
          <a:r>
            <a:rPr lang="en-US" dirty="0"/>
            <a:t>Visit bcua.org</a:t>
          </a:r>
        </a:p>
      </dgm:t>
    </dgm:pt>
    <dgm:pt modelId="{835C454A-32A4-498A-89DA-C4204649833C}" type="parTrans" cxnId="{3A18681E-2C43-4814-BC26-5C10B3404DE2}">
      <dgm:prSet/>
      <dgm:spPr/>
      <dgm:t>
        <a:bodyPr/>
        <a:lstStyle/>
        <a:p>
          <a:endParaRPr lang="en-US"/>
        </a:p>
      </dgm:t>
    </dgm:pt>
    <dgm:pt modelId="{FFE48D37-A3DA-4DA0-A292-B9C31F17F6DD}" type="sibTrans" cxnId="{3A18681E-2C43-4814-BC26-5C10B3404DE2}">
      <dgm:prSet/>
      <dgm:spPr/>
      <dgm:t>
        <a:bodyPr/>
        <a:lstStyle/>
        <a:p>
          <a:endParaRPr lang="en-US"/>
        </a:p>
      </dgm:t>
    </dgm:pt>
    <dgm:pt modelId="{75F14EB7-B555-4260-A214-0A2ACC40B48C}">
      <dgm:prSet/>
      <dgm:spPr/>
      <dgm:t>
        <a:bodyPr/>
        <a:lstStyle/>
        <a:p>
          <a:pPr>
            <a:lnSpc>
              <a:spcPct val="100000"/>
            </a:lnSpc>
          </a:pPr>
          <a:r>
            <a:rPr lang="en-US" dirty="0"/>
            <a:t>Certain business will accept select materials for recycling.</a:t>
          </a:r>
        </a:p>
        <a:p>
          <a:pPr>
            <a:lnSpc>
              <a:spcPct val="100000"/>
            </a:lnSpc>
          </a:pPr>
          <a:r>
            <a:rPr lang="en-US" dirty="0"/>
            <a:t>For e.g. Staples in Ramsey collects single use batteries</a:t>
          </a:r>
        </a:p>
      </dgm:t>
    </dgm:pt>
    <dgm:pt modelId="{833870EE-A58D-4B98-A7C7-8CCE9FF70012}" type="parTrans" cxnId="{9EBFEB2B-D63E-4700-8CD0-AE5009F30472}">
      <dgm:prSet/>
      <dgm:spPr/>
      <dgm:t>
        <a:bodyPr/>
        <a:lstStyle/>
        <a:p>
          <a:endParaRPr lang="en-US"/>
        </a:p>
      </dgm:t>
    </dgm:pt>
    <dgm:pt modelId="{B6372321-A957-4D26-A000-41C42E92275C}" type="sibTrans" cxnId="{9EBFEB2B-D63E-4700-8CD0-AE5009F30472}">
      <dgm:prSet/>
      <dgm:spPr/>
      <dgm:t>
        <a:bodyPr/>
        <a:lstStyle/>
        <a:p>
          <a:endParaRPr lang="en-US"/>
        </a:p>
      </dgm:t>
    </dgm:pt>
    <dgm:pt modelId="{7876E98A-8679-49E5-AE03-7251A3B308D0}" type="pres">
      <dgm:prSet presAssocID="{7C08A131-9F60-41D7-B321-3E59C2EA3350}" presName="linear" presStyleCnt="0">
        <dgm:presLayoutVars>
          <dgm:animLvl val="lvl"/>
          <dgm:resizeHandles val="exact"/>
        </dgm:presLayoutVars>
      </dgm:prSet>
      <dgm:spPr/>
    </dgm:pt>
    <dgm:pt modelId="{19C27ACE-34EA-4522-B409-2D86D9EC7A3A}" type="pres">
      <dgm:prSet presAssocID="{0CE03AE9-A81B-407F-91C7-E9D847252812}" presName="parentText" presStyleLbl="node1" presStyleIdx="0" presStyleCnt="3" custScaleY="109699">
        <dgm:presLayoutVars>
          <dgm:chMax val="0"/>
          <dgm:bulletEnabled val="1"/>
        </dgm:presLayoutVars>
      </dgm:prSet>
      <dgm:spPr/>
    </dgm:pt>
    <dgm:pt modelId="{6D5FE14A-0728-4740-8A57-E79DAE33786B}" type="pres">
      <dgm:prSet presAssocID="{0CE03AE9-A81B-407F-91C7-E9D847252812}" presName="childText" presStyleLbl="revTx" presStyleIdx="0" presStyleCnt="1">
        <dgm:presLayoutVars>
          <dgm:bulletEnabled val="1"/>
        </dgm:presLayoutVars>
      </dgm:prSet>
      <dgm:spPr/>
    </dgm:pt>
    <dgm:pt modelId="{F3FAF0B2-FFF2-489D-B0DF-29DA3F734B75}" type="pres">
      <dgm:prSet presAssocID="{7523C1DE-4D5D-49CC-B1C2-A178E9888147}" presName="parentText" presStyleLbl="node1" presStyleIdx="1" presStyleCnt="3" custLinFactNeighborX="123" custLinFactNeighborY="54765">
        <dgm:presLayoutVars>
          <dgm:chMax val="0"/>
          <dgm:bulletEnabled val="1"/>
        </dgm:presLayoutVars>
      </dgm:prSet>
      <dgm:spPr/>
    </dgm:pt>
    <dgm:pt modelId="{CE8E7EC6-4487-4728-98DC-77350323867D}" type="pres">
      <dgm:prSet presAssocID="{FFE48D37-A3DA-4DA0-A292-B9C31F17F6DD}" presName="spacer" presStyleCnt="0"/>
      <dgm:spPr/>
    </dgm:pt>
    <dgm:pt modelId="{B221D4CB-D59B-4AED-9F1F-0C67D78D9C03}" type="pres">
      <dgm:prSet presAssocID="{75F14EB7-B555-4260-A214-0A2ACC40B48C}" presName="parentText" presStyleLbl="node1" presStyleIdx="2" presStyleCnt="3">
        <dgm:presLayoutVars>
          <dgm:chMax val="0"/>
          <dgm:bulletEnabled val="1"/>
        </dgm:presLayoutVars>
      </dgm:prSet>
      <dgm:spPr/>
    </dgm:pt>
  </dgm:ptLst>
  <dgm:cxnLst>
    <dgm:cxn modelId="{DC342604-4289-44D5-A979-7D1AECE0BE40}" type="presOf" srcId="{75F14EB7-B555-4260-A214-0A2ACC40B48C}" destId="{B221D4CB-D59B-4AED-9F1F-0C67D78D9C03}" srcOrd="0" destOrd="0" presId="urn:microsoft.com/office/officeart/2005/8/layout/vList2"/>
    <dgm:cxn modelId="{E7763809-8C1C-45E9-A2E4-12EED7FFBF48}" type="presOf" srcId="{60D16B98-7DB1-4231-9113-D67C97B82BCE}" destId="{6D5FE14A-0728-4740-8A57-E79DAE33786B}" srcOrd="0" destOrd="1" presId="urn:microsoft.com/office/officeart/2005/8/layout/vList2"/>
    <dgm:cxn modelId="{3A18681E-2C43-4814-BC26-5C10B3404DE2}" srcId="{7C08A131-9F60-41D7-B321-3E59C2EA3350}" destId="{7523C1DE-4D5D-49CC-B1C2-A178E9888147}" srcOrd="1" destOrd="0" parTransId="{835C454A-32A4-498A-89DA-C4204649833C}" sibTransId="{FFE48D37-A3DA-4DA0-A292-B9C31F17F6DD}"/>
    <dgm:cxn modelId="{9EBFEB2B-D63E-4700-8CD0-AE5009F30472}" srcId="{7C08A131-9F60-41D7-B321-3E59C2EA3350}" destId="{75F14EB7-B555-4260-A214-0A2ACC40B48C}" srcOrd="2" destOrd="0" parTransId="{833870EE-A58D-4B98-A7C7-8CCE9FF70012}" sibTransId="{B6372321-A957-4D26-A000-41C42E92275C}"/>
    <dgm:cxn modelId="{C8754E44-E4CA-4FDA-B62A-87615158D831}" srcId="{0CE03AE9-A81B-407F-91C7-E9D847252812}" destId="{044260A0-4156-4E56-B0DC-8999F14853B7}" srcOrd="2" destOrd="0" parTransId="{FC16E783-8664-4F4B-809C-564BCBF16341}" sibTransId="{4D5479DC-4A03-4DED-8FE1-3A066DD77540}"/>
    <dgm:cxn modelId="{9B831A4A-FC1E-4D16-AAAD-01ADBE51D94D}" srcId="{7C08A131-9F60-41D7-B321-3E59C2EA3350}" destId="{0CE03AE9-A81B-407F-91C7-E9D847252812}" srcOrd="0" destOrd="0" parTransId="{52C80C0D-5E28-4D5E-8D74-81D149722E54}" sibTransId="{E5CE5E24-55C5-4A89-A7AC-4A6CF26AF554}"/>
    <dgm:cxn modelId="{6F7E5F4B-B220-4DA8-8C26-4B2420A4E777}" type="presOf" srcId="{7523C1DE-4D5D-49CC-B1C2-A178E9888147}" destId="{F3FAF0B2-FFF2-489D-B0DF-29DA3F734B75}" srcOrd="0" destOrd="0" presId="urn:microsoft.com/office/officeart/2005/8/layout/vList2"/>
    <dgm:cxn modelId="{33CFBC70-1AD0-4820-96BA-21E3B328076E}" srcId="{0CE03AE9-A81B-407F-91C7-E9D847252812}" destId="{0E931B2B-8FE0-41FC-A513-6F70F0B6F8BB}" srcOrd="0" destOrd="0" parTransId="{641FBB0D-473F-4475-AF07-C6BA041FFB25}" sibTransId="{647C0993-E48D-41E7-A12E-B3465F25DC37}"/>
    <dgm:cxn modelId="{318CB278-8D0E-4660-B565-5EC48D1197D3}" type="presOf" srcId="{0CE03AE9-A81B-407F-91C7-E9D847252812}" destId="{19C27ACE-34EA-4522-B409-2D86D9EC7A3A}" srcOrd="0" destOrd="0" presId="urn:microsoft.com/office/officeart/2005/8/layout/vList2"/>
    <dgm:cxn modelId="{8E8D838D-C3D5-4D59-A04B-090BD9B035CD}" type="presOf" srcId="{0E931B2B-8FE0-41FC-A513-6F70F0B6F8BB}" destId="{6D5FE14A-0728-4740-8A57-E79DAE33786B}" srcOrd="0" destOrd="0" presId="urn:microsoft.com/office/officeart/2005/8/layout/vList2"/>
    <dgm:cxn modelId="{FE53F5B9-91C7-4A81-A3BA-E8934DFFFCC9}" srcId="{0CE03AE9-A81B-407F-91C7-E9D847252812}" destId="{60D16B98-7DB1-4231-9113-D67C97B82BCE}" srcOrd="1" destOrd="0" parTransId="{0DB2695C-ABB2-4201-97E5-E9BC1A239777}" sibTransId="{CC7F350B-98B4-4A26-B6D0-36535D1A6CE7}"/>
    <dgm:cxn modelId="{29165AC0-FFE7-484F-82AF-C59692BF6240}" type="presOf" srcId="{7C08A131-9F60-41D7-B321-3E59C2EA3350}" destId="{7876E98A-8679-49E5-AE03-7251A3B308D0}" srcOrd="0" destOrd="0" presId="urn:microsoft.com/office/officeart/2005/8/layout/vList2"/>
    <dgm:cxn modelId="{ECD719C1-BF3F-45B1-B131-F1661BACED5F}" type="presOf" srcId="{044260A0-4156-4E56-B0DC-8999F14853B7}" destId="{6D5FE14A-0728-4740-8A57-E79DAE33786B}" srcOrd="0" destOrd="2" presId="urn:microsoft.com/office/officeart/2005/8/layout/vList2"/>
    <dgm:cxn modelId="{8ED23A85-67D3-4EB3-A134-9B2AD5BBCAB5}" type="presParOf" srcId="{7876E98A-8679-49E5-AE03-7251A3B308D0}" destId="{19C27ACE-34EA-4522-B409-2D86D9EC7A3A}" srcOrd="0" destOrd="0" presId="urn:microsoft.com/office/officeart/2005/8/layout/vList2"/>
    <dgm:cxn modelId="{62565D4D-AC0D-4C64-AEA2-091939D001B7}" type="presParOf" srcId="{7876E98A-8679-49E5-AE03-7251A3B308D0}" destId="{6D5FE14A-0728-4740-8A57-E79DAE33786B}" srcOrd="1" destOrd="0" presId="urn:microsoft.com/office/officeart/2005/8/layout/vList2"/>
    <dgm:cxn modelId="{77EBA147-01A3-4EE6-A1CA-DE3C3C10A9C1}" type="presParOf" srcId="{7876E98A-8679-49E5-AE03-7251A3B308D0}" destId="{F3FAF0B2-FFF2-489D-B0DF-29DA3F734B75}" srcOrd="2" destOrd="0" presId="urn:microsoft.com/office/officeart/2005/8/layout/vList2"/>
    <dgm:cxn modelId="{5CA2B035-D052-4893-A2AC-B0DC36EB4C18}" type="presParOf" srcId="{7876E98A-8679-49E5-AE03-7251A3B308D0}" destId="{CE8E7EC6-4487-4728-98DC-77350323867D}" srcOrd="3" destOrd="0" presId="urn:microsoft.com/office/officeart/2005/8/layout/vList2"/>
    <dgm:cxn modelId="{536057E5-B305-4CC5-8607-88DA63E1757B}" type="presParOf" srcId="{7876E98A-8679-49E5-AE03-7251A3B308D0}" destId="{B221D4CB-D59B-4AED-9F1F-0C67D78D9C0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8AF92-1317-4E20-980F-E4251458BAA2}">
      <dsp:nvSpPr>
        <dsp:cNvPr id="0" name=""/>
        <dsp:cNvSpPr/>
      </dsp:nvSpPr>
      <dsp:spPr>
        <a:xfrm>
          <a:off x="0" y="1214014"/>
          <a:ext cx="1494896" cy="94925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A04A95-09FE-4DF2-B5A3-F660E8480EEC}">
      <dsp:nvSpPr>
        <dsp:cNvPr id="0" name=""/>
        <dsp:cNvSpPr/>
      </dsp:nvSpPr>
      <dsp:spPr>
        <a:xfrm>
          <a:off x="166099" y="1371809"/>
          <a:ext cx="1494896" cy="94925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Rethink</a:t>
          </a:r>
        </a:p>
      </dsp:txBody>
      <dsp:txXfrm>
        <a:off x="193902" y="1399612"/>
        <a:ext cx="1439290" cy="893653"/>
      </dsp:txXfrm>
    </dsp:sp>
    <dsp:sp modelId="{331C25A4-29BC-4637-8D67-308E60866E16}">
      <dsp:nvSpPr>
        <dsp:cNvPr id="0" name=""/>
        <dsp:cNvSpPr/>
      </dsp:nvSpPr>
      <dsp:spPr>
        <a:xfrm>
          <a:off x="1827096" y="1214014"/>
          <a:ext cx="1494896" cy="94925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D455DD-1E4A-4532-BFDE-6A59024F5183}">
      <dsp:nvSpPr>
        <dsp:cNvPr id="0" name=""/>
        <dsp:cNvSpPr/>
      </dsp:nvSpPr>
      <dsp:spPr>
        <a:xfrm>
          <a:off x="1993195" y="1371809"/>
          <a:ext cx="1494896" cy="94925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Repair</a:t>
          </a:r>
        </a:p>
      </dsp:txBody>
      <dsp:txXfrm>
        <a:off x="2020998" y="1399612"/>
        <a:ext cx="1439290" cy="893653"/>
      </dsp:txXfrm>
    </dsp:sp>
    <dsp:sp modelId="{8D9D7519-21FD-40B3-AE26-D7DD703E2572}">
      <dsp:nvSpPr>
        <dsp:cNvPr id="0" name=""/>
        <dsp:cNvSpPr/>
      </dsp:nvSpPr>
      <dsp:spPr>
        <a:xfrm>
          <a:off x="3654192" y="1214014"/>
          <a:ext cx="1494896" cy="94925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3C6186-3616-4608-BAD6-2A9EE085E345}">
      <dsp:nvSpPr>
        <dsp:cNvPr id="0" name=""/>
        <dsp:cNvSpPr/>
      </dsp:nvSpPr>
      <dsp:spPr>
        <a:xfrm>
          <a:off x="3820292" y="1371809"/>
          <a:ext cx="1494896" cy="94925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Refuse</a:t>
          </a:r>
        </a:p>
      </dsp:txBody>
      <dsp:txXfrm>
        <a:off x="3848095" y="1399612"/>
        <a:ext cx="1439290" cy="8936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27ACE-34EA-4522-B409-2D86D9EC7A3A}">
      <dsp:nvSpPr>
        <dsp:cNvPr id="0" name=""/>
        <dsp:cNvSpPr/>
      </dsp:nvSpPr>
      <dsp:spPr>
        <a:xfrm>
          <a:off x="0" y="0"/>
          <a:ext cx="6900512" cy="159977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dirty="0"/>
            <a:t>Wyckoff offers several methods to participate in recycling</a:t>
          </a:r>
        </a:p>
      </dsp:txBody>
      <dsp:txXfrm>
        <a:off x="78095" y="78095"/>
        <a:ext cx="6744322" cy="1443585"/>
      </dsp:txXfrm>
    </dsp:sp>
    <dsp:sp modelId="{6D5FE14A-0728-4740-8A57-E79DAE33786B}">
      <dsp:nvSpPr>
        <dsp:cNvPr id="0" name=""/>
        <dsp:cNvSpPr/>
      </dsp:nvSpPr>
      <dsp:spPr>
        <a:xfrm>
          <a:off x="0" y="1599776"/>
          <a:ext cx="6900512" cy="95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91" tIns="27940" rIns="156464" bIns="27940" numCol="1" spcCol="1270" anchor="t" anchorCtr="0">
          <a:noAutofit/>
        </a:bodyPr>
        <a:lstStyle/>
        <a:p>
          <a:pPr marL="171450" lvl="1" indent="-171450" algn="l" defTabSz="755650">
            <a:lnSpc>
              <a:spcPct val="100000"/>
            </a:lnSpc>
            <a:spcBef>
              <a:spcPct val="0"/>
            </a:spcBef>
            <a:spcAft>
              <a:spcPct val="20000"/>
            </a:spcAft>
            <a:buChar char="•"/>
          </a:pPr>
          <a:r>
            <a:rPr lang="en-US" sz="1700" kern="1200"/>
            <a:t>Dual Stream Curbside Pickup</a:t>
          </a:r>
        </a:p>
        <a:p>
          <a:pPr marL="171450" lvl="1" indent="-171450" algn="l" defTabSz="755650">
            <a:lnSpc>
              <a:spcPct val="100000"/>
            </a:lnSpc>
            <a:spcBef>
              <a:spcPct val="0"/>
            </a:spcBef>
            <a:spcAft>
              <a:spcPct val="20000"/>
            </a:spcAft>
            <a:buChar char="•"/>
          </a:pPr>
          <a:r>
            <a:rPr lang="en-US" sz="1700" kern="1200"/>
            <a:t>Recycling Depot</a:t>
          </a:r>
        </a:p>
        <a:p>
          <a:pPr marL="171450" lvl="1" indent="-171450" algn="l" defTabSz="755650">
            <a:lnSpc>
              <a:spcPct val="100000"/>
            </a:lnSpc>
            <a:spcBef>
              <a:spcPct val="0"/>
            </a:spcBef>
            <a:spcAft>
              <a:spcPct val="20000"/>
            </a:spcAft>
            <a:buChar char="•"/>
          </a:pPr>
          <a:r>
            <a:rPr lang="en-US" sz="1700" kern="1200"/>
            <a:t>Periodic Events</a:t>
          </a:r>
        </a:p>
      </dsp:txBody>
      <dsp:txXfrm>
        <a:off x="0" y="1599776"/>
        <a:ext cx="6900512" cy="956340"/>
      </dsp:txXfrm>
    </dsp:sp>
    <dsp:sp modelId="{F3FAF0B2-FFF2-489D-B0DF-29DA3F734B75}">
      <dsp:nvSpPr>
        <dsp:cNvPr id="0" name=""/>
        <dsp:cNvSpPr/>
      </dsp:nvSpPr>
      <dsp:spPr>
        <a:xfrm>
          <a:off x="0" y="2590815"/>
          <a:ext cx="6900512" cy="1458331"/>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dirty="0"/>
            <a:t>Wyckoff residents can also participate in Bergen County hazardous waste collections</a:t>
          </a:r>
        </a:p>
        <a:p>
          <a:pPr marL="0" lvl="0" indent="0" algn="l" defTabSz="977900">
            <a:lnSpc>
              <a:spcPct val="100000"/>
            </a:lnSpc>
            <a:spcBef>
              <a:spcPct val="0"/>
            </a:spcBef>
            <a:spcAft>
              <a:spcPct val="35000"/>
            </a:spcAft>
            <a:buNone/>
          </a:pPr>
          <a:r>
            <a:rPr lang="en-US" sz="2200" kern="1200" dirty="0"/>
            <a:t>Visit bcua.org</a:t>
          </a:r>
        </a:p>
      </dsp:txBody>
      <dsp:txXfrm>
        <a:off x="71190" y="2662005"/>
        <a:ext cx="6758132" cy="1315951"/>
      </dsp:txXfrm>
    </dsp:sp>
    <dsp:sp modelId="{B221D4CB-D59B-4AED-9F1F-0C67D78D9C03}">
      <dsp:nvSpPr>
        <dsp:cNvPr id="0" name=""/>
        <dsp:cNvSpPr/>
      </dsp:nvSpPr>
      <dsp:spPr>
        <a:xfrm>
          <a:off x="0" y="4077808"/>
          <a:ext cx="6900512" cy="1458331"/>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dirty="0"/>
            <a:t>Certain business will accept select materials for recycling.</a:t>
          </a:r>
        </a:p>
        <a:p>
          <a:pPr marL="0" lvl="0" indent="0" algn="l" defTabSz="977900">
            <a:lnSpc>
              <a:spcPct val="100000"/>
            </a:lnSpc>
            <a:spcBef>
              <a:spcPct val="0"/>
            </a:spcBef>
            <a:spcAft>
              <a:spcPct val="35000"/>
            </a:spcAft>
            <a:buNone/>
          </a:pPr>
          <a:r>
            <a:rPr lang="en-US" sz="2200" kern="1200" dirty="0"/>
            <a:t>For e.g. Staples in Ramsey collects single use batteries</a:t>
          </a:r>
        </a:p>
      </dsp:txBody>
      <dsp:txXfrm>
        <a:off x="71190" y="4148998"/>
        <a:ext cx="6758132" cy="131595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41CB8-881A-E472-93F2-ACE36E73A2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310B68-C0F0-E6E3-84F9-FEFFAA9E1E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50A1DD-7ADE-BB46-F1CC-0F1830DA4D97}"/>
              </a:ext>
            </a:extLst>
          </p:cNvPr>
          <p:cNvSpPr>
            <a:spLocks noGrp="1"/>
          </p:cNvSpPr>
          <p:nvPr>
            <p:ph type="dt" sz="half" idx="10"/>
          </p:nvPr>
        </p:nvSpPr>
        <p:spPr/>
        <p:txBody>
          <a:bodyPr/>
          <a:lstStyle/>
          <a:p>
            <a:fld id="{4BD733A3-85AC-4B47-8C98-31316E03B859}" type="datetimeFigureOut">
              <a:rPr lang="en-US" smtClean="0"/>
              <a:t>3/25/2025</a:t>
            </a:fld>
            <a:endParaRPr lang="en-US" dirty="0"/>
          </a:p>
        </p:txBody>
      </p:sp>
      <p:sp>
        <p:nvSpPr>
          <p:cNvPr id="5" name="Footer Placeholder 4">
            <a:extLst>
              <a:ext uri="{FF2B5EF4-FFF2-40B4-BE49-F238E27FC236}">
                <a16:creationId xmlns:a16="http://schemas.microsoft.com/office/drawing/2014/main" id="{14BF7178-B7DB-1AEF-E7AF-D79133D389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C6F4B1-6643-6572-359C-42DF44AFD0D9}"/>
              </a:ext>
            </a:extLst>
          </p:cNvPr>
          <p:cNvSpPr>
            <a:spLocks noGrp="1"/>
          </p:cNvSpPr>
          <p:nvPr>
            <p:ph type="sldNum" sz="quarter" idx="12"/>
          </p:nvPr>
        </p:nvSpPr>
        <p:spPr/>
        <p:txBody>
          <a:bodyPr/>
          <a:lstStyle/>
          <a:p>
            <a:fld id="{53C86FCF-B22D-48CD-BFFB-949B71C49C30}" type="slidenum">
              <a:rPr lang="en-US" smtClean="0"/>
              <a:t>‹#›</a:t>
            </a:fld>
            <a:endParaRPr lang="en-US" dirty="0"/>
          </a:p>
        </p:txBody>
      </p:sp>
    </p:spTree>
    <p:extLst>
      <p:ext uri="{BB962C8B-B14F-4D97-AF65-F5344CB8AC3E}">
        <p14:creationId xmlns:p14="http://schemas.microsoft.com/office/powerpoint/2010/main" val="1531262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30578-0314-E864-F2AE-FDD19CC3B2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159C3B-DA40-1A8C-8DB6-25F54631FB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CE8B0-0EFD-FB47-0394-F1DEAEB3A3DA}"/>
              </a:ext>
            </a:extLst>
          </p:cNvPr>
          <p:cNvSpPr>
            <a:spLocks noGrp="1"/>
          </p:cNvSpPr>
          <p:nvPr>
            <p:ph type="dt" sz="half" idx="10"/>
          </p:nvPr>
        </p:nvSpPr>
        <p:spPr/>
        <p:txBody>
          <a:bodyPr/>
          <a:lstStyle/>
          <a:p>
            <a:fld id="{4BD733A3-85AC-4B47-8C98-31316E03B859}" type="datetimeFigureOut">
              <a:rPr lang="en-US" smtClean="0"/>
              <a:t>3/25/2025</a:t>
            </a:fld>
            <a:endParaRPr lang="en-US" dirty="0"/>
          </a:p>
        </p:txBody>
      </p:sp>
      <p:sp>
        <p:nvSpPr>
          <p:cNvPr id="5" name="Footer Placeholder 4">
            <a:extLst>
              <a:ext uri="{FF2B5EF4-FFF2-40B4-BE49-F238E27FC236}">
                <a16:creationId xmlns:a16="http://schemas.microsoft.com/office/drawing/2014/main" id="{0A361789-AE35-F0A7-DBDC-D41EDB7261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497B39-FEDD-621B-308F-60DC38EE5065}"/>
              </a:ext>
            </a:extLst>
          </p:cNvPr>
          <p:cNvSpPr>
            <a:spLocks noGrp="1"/>
          </p:cNvSpPr>
          <p:nvPr>
            <p:ph type="sldNum" sz="quarter" idx="12"/>
          </p:nvPr>
        </p:nvSpPr>
        <p:spPr/>
        <p:txBody>
          <a:bodyPr/>
          <a:lstStyle/>
          <a:p>
            <a:fld id="{53C86FCF-B22D-48CD-BFFB-949B71C49C30}" type="slidenum">
              <a:rPr lang="en-US" smtClean="0"/>
              <a:t>‹#›</a:t>
            </a:fld>
            <a:endParaRPr lang="en-US" dirty="0"/>
          </a:p>
        </p:txBody>
      </p:sp>
    </p:spTree>
    <p:extLst>
      <p:ext uri="{BB962C8B-B14F-4D97-AF65-F5344CB8AC3E}">
        <p14:creationId xmlns:p14="http://schemas.microsoft.com/office/powerpoint/2010/main" val="3632176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8F55EA-EC8E-F0EB-2D4E-D1E9A7216C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80BAEF-E02E-63C9-0C05-F6181EC144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FC9DE-873E-3B78-2AB2-34304F032FD0}"/>
              </a:ext>
            </a:extLst>
          </p:cNvPr>
          <p:cNvSpPr>
            <a:spLocks noGrp="1"/>
          </p:cNvSpPr>
          <p:nvPr>
            <p:ph type="dt" sz="half" idx="10"/>
          </p:nvPr>
        </p:nvSpPr>
        <p:spPr/>
        <p:txBody>
          <a:bodyPr/>
          <a:lstStyle/>
          <a:p>
            <a:fld id="{4BD733A3-85AC-4B47-8C98-31316E03B859}" type="datetimeFigureOut">
              <a:rPr lang="en-US" smtClean="0"/>
              <a:t>3/25/2025</a:t>
            </a:fld>
            <a:endParaRPr lang="en-US" dirty="0"/>
          </a:p>
        </p:txBody>
      </p:sp>
      <p:sp>
        <p:nvSpPr>
          <p:cNvPr id="5" name="Footer Placeholder 4">
            <a:extLst>
              <a:ext uri="{FF2B5EF4-FFF2-40B4-BE49-F238E27FC236}">
                <a16:creationId xmlns:a16="http://schemas.microsoft.com/office/drawing/2014/main" id="{AFE0977E-86E6-867F-6187-26B5DF453A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36BA5E-78E6-EB73-0F0D-6356148D36EC}"/>
              </a:ext>
            </a:extLst>
          </p:cNvPr>
          <p:cNvSpPr>
            <a:spLocks noGrp="1"/>
          </p:cNvSpPr>
          <p:nvPr>
            <p:ph type="sldNum" sz="quarter" idx="12"/>
          </p:nvPr>
        </p:nvSpPr>
        <p:spPr/>
        <p:txBody>
          <a:bodyPr/>
          <a:lstStyle/>
          <a:p>
            <a:fld id="{53C86FCF-B22D-48CD-BFFB-949B71C49C30}" type="slidenum">
              <a:rPr lang="en-US" smtClean="0"/>
              <a:t>‹#›</a:t>
            </a:fld>
            <a:endParaRPr lang="en-US" dirty="0"/>
          </a:p>
        </p:txBody>
      </p:sp>
    </p:spTree>
    <p:extLst>
      <p:ext uri="{BB962C8B-B14F-4D97-AF65-F5344CB8AC3E}">
        <p14:creationId xmlns:p14="http://schemas.microsoft.com/office/powerpoint/2010/main" val="107024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4DE9-9148-E1FA-CA22-1C30B1C480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6B7CA-33CF-83F5-78F7-96F0CE74B4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BAA3D8-A978-9235-129C-7849761FA390}"/>
              </a:ext>
            </a:extLst>
          </p:cNvPr>
          <p:cNvSpPr>
            <a:spLocks noGrp="1"/>
          </p:cNvSpPr>
          <p:nvPr>
            <p:ph type="dt" sz="half" idx="10"/>
          </p:nvPr>
        </p:nvSpPr>
        <p:spPr/>
        <p:txBody>
          <a:bodyPr/>
          <a:lstStyle/>
          <a:p>
            <a:fld id="{4BD733A3-85AC-4B47-8C98-31316E03B859}" type="datetimeFigureOut">
              <a:rPr lang="en-US" smtClean="0"/>
              <a:t>3/25/2025</a:t>
            </a:fld>
            <a:endParaRPr lang="en-US" dirty="0"/>
          </a:p>
        </p:txBody>
      </p:sp>
      <p:sp>
        <p:nvSpPr>
          <p:cNvPr id="5" name="Footer Placeholder 4">
            <a:extLst>
              <a:ext uri="{FF2B5EF4-FFF2-40B4-BE49-F238E27FC236}">
                <a16:creationId xmlns:a16="http://schemas.microsoft.com/office/drawing/2014/main" id="{D84FF2E3-9DE3-4B0D-A6D1-EB539F7D7B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F38E0F-C727-B513-AB03-F782FDD24EA4}"/>
              </a:ext>
            </a:extLst>
          </p:cNvPr>
          <p:cNvSpPr>
            <a:spLocks noGrp="1"/>
          </p:cNvSpPr>
          <p:nvPr>
            <p:ph type="sldNum" sz="quarter" idx="12"/>
          </p:nvPr>
        </p:nvSpPr>
        <p:spPr/>
        <p:txBody>
          <a:bodyPr/>
          <a:lstStyle/>
          <a:p>
            <a:fld id="{53C86FCF-B22D-48CD-BFFB-949B71C49C30}" type="slidenum">
              <a:rPr lang="en-US" smtClean="0"/>
              <a:t>‹#›</a:t>
            </a:fld>
            <a:endParaRPr lang="en-US" dirty="0"/>
          </a:p>
        </p:txBody>
      </p:sp>
    </p:spTree>
    <p:extLst>
      <p:ext uri="{BB962C8B-B14F-4D97-AF65-F5344CB8AC3E}">
        <p14:creationId xmlns:p14="http://schemas.microsoft.com/office/powerpoint/2010/main" val="533485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EFF77-F9D8-D4DF-3396-16B1312DE9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83A2C4-F91E-D6F9-061E-4432F9F34A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D5ACCA-860F-6124-C404-13FD9233D98C}"/>
              </a:ext>
            </a:extLst>
          </p:cNvPr>
          <p:cNvSpPr>
            <a:spLocks noGrp="1"/>
          </p:cNvSpPr>
          <p:nvPr>
            <p:ph type="dt" sz="half" idx="10"/>
          </p:nvPr>
        </p:nvSpPr>
        <p:spPr/>
        <p:txBody>
          <a:bodyPr/>
          <a:lstStyle/>
          <a:p>
            <a:fld id="{4BD733A3-85AC-4B47-8C98-31316E03B859}" type="datetimeFigureOut">
              <a:rPr lang="en-US" smtClean="0"/>
              <a:t>3/25/2025</a:t>
            </a:fld>
            <a:endParaRPr lang="en-US" dirty="0"/>
          </a:p>
        </p:txBody>
      </p:sp>
      <p:sp>
        <p:nvSpPr>
          <p:cNvPr id="5" name="Footer Placeholder 4">
            <a:extLst>
              <a:ext uri="{FF2B5EF4-FFF2-40B4-BE49-F238E27FC236}">
                <a16:creationId xmlns:a16="http://schemas.microsoft.com/office/drawing/2014/main" id="{9C2BEE40-83E3-2314-CF8B-C63B017516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FD521A-1D5A-FD25-BEB8-C7A397CC0A36}"/>
              </a:ext>
            </a:extLst>
          </p:cNvPr>
          <p:cNvSpPr>
            <a:spLocks noGrp="1"/>
          </p:cNvSpPr>
          <p:nvPr>
            <p:ph type="sldNum" sz="quarter" idx="12"/>
          </p:nvPr>
        </p:nvSpPr>
        <p:spPr/>
        <p:txBody>
          <a:bodyPr/>
          <a:lstStyle/>
          <a:p>
            <a:fld id="{53C86FCF-B22D-48CD-BFFB-949B71C49C30}" type="slidenum">
              <a:rPr lang="en-US" smtClean="0"/>
              <a:t>‹#›</a:t>
            </a:fld>
            <a:endParaRPr lang="en-US" dirty="0"/>
          </a:p>
        </p:txBody>
      </p:sp>
    </p:spTree>
    <p:extLst>
      <p:ext uri="{BB962C8B-B14F-4D97-AF65-F5344CB8AC3E}">
        <p14:creationId xmlns:p14="http://schemas.microsoft.com/office/powerpoint/2010/main" val="2890664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6A58C-F83D-2B57-1908-FFA4804514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08DDF1-793F-C9AA-FB90-50D9E8ED47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BE66DA-E1BE-E81A-D109-07E54784A5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C0ECE3-CDBE-9BA7-EAE7-23225CD55477}"/>
              </a:ext>
            </a:extLst>
          </p:cNvPr>
          <p:cNvSpPr>
            <a:spLocks noGrp="1"/>
          </p:cNvSpPr>
          <p:nvPr>
            <p:ph type="dt" sz="half" idx="10"/>
          </p:nvPr>
        </p:nvSpPr>
        <p:spPr/>
        <p:txBody>
          <a:bodyPr/>
          <a:lstStyle/>
          <a:p>
            <a:fld id="{4BD733A3-85AC-4B47-8C98-31316E03B859}" type="datetimeFigureOut">
              <a:rPr lang="en-US" smtClean="0"/>
              <a:t>3/25/2025</a:t>
            </a:fld>
            <a:endParaRPr lang="en-US" dirty="0"/>
          </a:p>
        </p:txBody>
      </p:sp>
      <p:sp>
        <p:nvSpPr>
          <p:cNvPr id="6" name="Footer Placeholder 5">
            <a:extLst>
              <a:ext uri="{FF2B5EF4-FFF2-40B4-BE49-F238E27FC236}">
                <a16:creationId xmlns:a16="http://schemas.microsoft.com/office/drawing/2014/main" id="{D3A2D529-BFD7-F706-F6C3-DE3EFCB7DF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807899-9B7B-DA22-45F3-FFC21F7B43DE}"/>
              </a:ext>
            </a:extLst>
          </p:cNvPr>
          <p:cNvSpPr>
            <a:spLocks noGrp="1"/>
          </p:cNvSpPr>
          <p:nvPr>
            <p:ph type="sldNum" sz="quarter" idx="12"/>
          </p:nvPr>
        </p:nvSpPr>
        <p:spPr/>
        <p:txBody>
          <a:bodyPr/>
          <a:lstStyle/>
          <a:p>
            <a:fld id="{53C86FCF-B22D-48CD-BFFB-949B71C49C30}" type="slidenum">
              <a:rPr lang="en-US" smtClean="0"/>
              <a:t>‹#›</a:t>
            </a:fld>
            <a:endParaRPr lang="en-US" dirty="0"/>
          </a:p>
        </p:txBody>
      </p:sp>
    </p:spTree>
    <p:extLst>
      <p:ext uri="{BB962C8B-B14F-4D97-AF65-F5344CB8AC3E}">
        <p14:creationId xmlns:p14="http://schemas.microsoft.com/office/powerpoint/2010/main" val="2903191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1581A-A7A2-B253-F87C-05C2298B1F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219780-4E19-6C8E-6331-A276D9E853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30C41B-8263-9B9F-CDA8-DE142A79DE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846667-3337-8826-2EA8-0FFC4AFCB9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171E5E-52E1-3EC3-4303-6C6F96ADC6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767D50-FF9F-4402-7C8C-67CFB8EC657C}"/>
              </a:ext>
            </a:extLst>
          </p:cNvPr>
          <p:cNvSpPr>
            <a:spLocks noGrp="1"/>
          </p:cNvSpPr>
          <p:nvPr>
            <p:ph type="dt" sz="half" idx="10"/>
          </p:nvPr>
        </p:nvSpPr>
        <p:spPr/>
        <p:txBody>
          <a:bodyPr/>
          <a:lstStyle/>
          <a:p>
            <a:fld id="{4BD733A3-85AC-4B47-8C98-31316E03B859}" type="datetimeFigureOut">
              <a:rPr lang="en-US" smtClean="0"/>
              <a:t>3/25/2025</a:t>
            </a:fld>
            <a:endParaRPr lang="en-US" dirty="0"/>
          </a:p>
        </p:txBody>
      </p:sp>
      <p:sp>
        <p:nvSpPr>
          <p:cNvPr id="8" name="Footer Placeholder 7">
            <a:extLst>
              <a:ext uri="{FF2B5EF4-FFF2-40B4-BE49-F238E27FC236}">
                <a16:creationId xmlns:a16="http://schemas.microsoft.com/office/drawing/2014/main" id="{A10FB042-2EF7-0989-180B-2B712BD492E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32084AC-EC9F-037E-54E0-FB52C2429C23}"/>
              </a:ext>
            </a:extLst>
          </p:cNvPr>
          <p:cNvSpPr>
            <a:spLocks noGrp="1"/>
          </p:cNvSpPr>
          <p:nvPr>
            <p:ph type="sldNum" sz="quarter" idx="12"/>
          </p:nvPr>
        </p:nvSpPr>
        <p:spPr/>
        <p:txBody>
          <a:bodyPr/>
          <a:lstStyle/>
          <a:p>
            <a:fld id="{53C86FCF-B22D-48CD-BFFB-949B71C49C30}" type="slidenum">
              <a:rPr lang="en-US" smtClean="0"/>
              <a:t>‹#›</a:t>
            </a:fld>
            <a:endParaRPr lang="en-US" dirty="0"/>
          </a:p>
        </p:txBody>
      </p:sp>
    </p:spTree>
    <p:extLst>
      <p:ext uri="{BB962C8B-B14F-4D97-AF65-F5344CB8AC3E}">
        <p14:creationId xmlns:p14="http://schemas.microsoft.com/office/powerpoint/2010/main" val="725061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6CBD4-4178-2260-8585-1BF2EEF6C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9ACA03-B676-0809-2670-EB79EFF18B2F}"/>
              </a:ext>
            </a:extLst>
          </p:cNvPr>
          <p:cNvSpPr>
            <a:spLocks noGrp="1"/>
          </p:cNvSpPr>
          <p:nvPr>
            <p:ph type="dt" sz="half" idx="10"/>
          </p:nvPr>
        </p:nvSpPr>
        <p:spPr/>
        <p:txBody>
          <a:bodyPr/>
          <a:lstStyle/>
          <a:p>
            <a:fld id="{4BD733A3-85AC-4B47-8C98-31316E03B859}" type="datetimeFigureOut">
              <a:rPr lang="en-US" smtClean="0"/>
              <a:t>3/25/2025</a:t>
            </a:fld>
            <a:endParaRPr lang="en-US" dirty="0"/>
          </a:p>
        </p:txBody>
      </p:sp>
      <p:sp>
        <p:nvSpPr>
          <p:cNvPr id="4" name="Footer Placeholder 3">
            <a:extLst>
              <a:ext uri="{FF2B5EF4-FFF2-40B4-BE49-F238E27FC236}">
                <a16:creationId xmlns:a16="http://schemas.microsoft.com/office/drawing/2014/main" id="{921537AF-1558-493A-D186-80DFC7A9956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07DA91D-5220-AADA-0C12-DE4DA0A992B6}"/>
              </a:ext>
            </a:extLst>
          </p:cNvPr>
          <p:cNvSpPr>
            <a:spLocks noGrp="1"/>
          </p:cNvSpPr>
          <p:nvPr>
            <p:ph type="sldNum" sz="quarter" idx="12"/>
          </p:nvPr>
        </p:nvSpPr>
        <p:spPr/>
        <p:txBody>
          <a:bodyPr/>
          <a:lstStyle/>
          <a:p>
            <a:fld id="{53C86FCF-B22D-48CD-BFFB-949B71C49C30}" type="slidenum">
              <a:rPr lang="en-US" smtClean="0"/>
              <a:t>‹#›</a:t>
            </a:fld>
            <a:endParaRPr lang="en-US" dirty="0"/>
          </a:p>
        </p:txBody>
      </p:sp>
    </p:spTree>
    <p:extLst>
      <p:ext uri="{BB962C8B-B14F-4D97-AF65-F5344CB8AC3E}">
        <p14:creationId xmlns:p14="http://schemas.microsoft.com/office/powerpoint/2010/main" val="3420960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921F80-5B71-4A8F-5139-ADE1C61295B1}"/>
              </a:ext>
            </a:extLst>
          </p:cNvPr>
          <p:cNvSpPr>
            <a:spLocks noGrp="1"/>
          </p:cNvSpPr>
          <p:nvPr>
            <p:ph type="dt" sz="half" idx="10"/>
          </p:nvPr>
        </p:nvSpPr>
        <p:spPr/>
        <p:txBody>
          <a:bodyPr/>
          <a:lstStyle/>
          <a:p>
            <a:fld id="{4BD733A3-85AC-4B47-8C98-31316E03B859}" type="datetimeFigureOut">
              <a:rPr lang="en-US" smtClean="0"/>
              <a:t>3/25/2025</a:t>
            </a:fld>
            <a:endParaRPr lang="en-US" dirty="0"/>
          </a:p>
        </p:txBody>
      </p:sp>
      <p:sp>
        <p:nvSpPr>
          <p:cNvPr id="3" name="Footer Placeholder 2">
            <a:extLst>
              <a:ext uri="{FF2B5EF4-FFF2-40B4-BE49-F238E27FC236}">
                <a16:creationId xmlns:a16="http://schemas.microsoft.com/office/drawing/2014/main" id="{9AE273F0-B1B5-259A-2BC7-1F0B7C8DE3F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12CC881-51E3-5497-3D82-D3ECCD073987}"/>
              </a:ext>
            </a:extLst>
          </p:cNvPr>
          <p:cNvSpPr>
            <a:spLocks noGrp="1"/>
          </p:cNvSpPr>
          <p:nvPr>
            <p:ph type="sldNum" sz="quarter" idx="12"/>
          </p:nvPr>
        </p:nvSpPr>
        <p:spPr/>
        <p:txBody>
          <a:bodyPr/>
          <a:lstStyle/>
          <a:p>
            <a:fld id="{53C86FCF-B22D-48CD-BFFB-949B71C49C30}" type="slidenum">
              <a:rPr lang="en-US" smtClean="0"/>
              <a:t>‹#›</a:t>
            </a:fld>
            <a:endParaRPr lang="en-US" dirty="0"/>
          </a:p>
        </p:txBody>
      </p:sp>
    </p:spTree>
    <p:extLst>
      <p:ext uri="{BB962C8B-B14F-4D97-AF65-F5344CB8AC3E}">
        <p14:creationId xmlns:p14="http://schemas.microsoft.com/office/powerpoint/2010/main" val="3631412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76C72-1B92-EC5A-676C-0D37F01401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EDAB0A-1334-A0F3-5764-C980D26C72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FC2D26-B733-6681-F8CE-CCF495ADE2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614D7-0BF2-B342-A032-C34BB7F60E43}"/>
              </a:ext>
            </a:extLst>
          </p:cNvPr>
          <p:cNvSpPr>
            <a:spLocks noGrp="1"/>
          </p:cNvSpPr>
          <p:nvPr>
            <p:ph type="dt" sz="half" idx="10"/>
          </p:nvPr>
        </p:nvSpPr>
        <p:spPr/>
        <p:txBody>
          <a:bodyPr/>
          <a:lstStyle/>
          <a:p>
            <a:fld id="{4BD733A3-85AC-4B47-8C98-31316E03B859}" type="datetimeFigureOut">
              <a:rPr lang="en-US" smtClean="0"/>
              <a:t>3/25/2025</a:t>
            </a:fld>
            <a:endParaRPr lang="en-US" dirty="0"/>
          </a:p>
        </p:txBody>
      </p:sp>
      <p:sp>
        <p:nvSpPr>
          <p:cNvPr id="6" name="Footer Placeholder 5">
            <a:extLst>
              <a:ext uri="{FF2B5EF4-FFF2-40B4-BE49-F238E27FC236}">
                <a16:creationId xmlns:a16="http://schemas.microsoft.com/office/drawing/2014/main" id="{66A8B7ED-D929-275C-F6AD-749381514D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9B85A7C-D18F-EBF7-4773-B02789371F5E}"/>
              </a:ext>
            </a:extLst>
          </p:cNvPr>
          <p:cNvSpPr>
            <a:spLocks noGrp="1"/>
          </p:cNvSpPr>
          <p:nvPr>
            <p:ph type="sldNum" sz="quarter" idx="12"/>
          </p:nvPr>
        </p:nvSpPr>
        <p:spPr/>
        <p:txBody>
          <a:bodyPr/>
          <a:lstStyle/>
          <a:p>
            <a:fld id="{53C86FCF-B22D-48CD-BFFB-949B71C49C30}" type="slidenum">
              <a:rPr lang="en-US" smtClean="0"/>
              <a:t>‹#›</a:t>
            </a:fld>
            <a:endParaRPr lang="en-US" dirty="0"/>
          </a:p>
        </p:txBody>
      </p:sp>
    </p:spTree>
    <p:extLst>
      <p:ext uri="{BB962C8B-B14F-4D97-AF65-F5344CB8AC3E}">
        <p14:creationId xmlns:p14="http://schemas.microsoft.com/office/powerpoint/2010/main" val="395185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DC121-7B42-16E9-4B3A-28B57B5F77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84FB36-0173-B471-D4E3-468E971A9F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6F119F7-4E2D-B3D4-99AA-F54C0F277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BC1953-D759-158C-E08B-09BC78BBB110}"/>
              </a:ext>
            </a:extLst>
          </p:cNvPr>
          <p:cNvSpPr>
            <a:spLocks noGrp="1"/>
          </p:cNvSpPr>
          <p:nvPr>
            <p:ph type="dt" sz="half" idx="10"/>
          </p:nvPr>
        </p:nvSpPr>
        <p:spPr/>
        <p:txBody>
          <a:bodyPr/>
          <a:lstStyle/>
          <a:p>
            <a:fld id="{4BD733A3-85AC-4B47-8C98-31316E03B859}" type="datetimeFigureOut">
              <a:rPr lang="en-US" smtClean="0"/>
              <a:t>3/25/2025</a:t>
            </a:fld>
            <a:endParaRPr lang="en-US" dirty="0"/>
          </a:p>
        </p:txBody>
      </p:sp>
      <p:sp>
        <p:nvSpPr>
          <p:cNvPr id="6" name="Footer Placeholder 5">
            <a:extLst>
              <a:ext uri="{FF2B5EF4-FFF2-40B4-BE49-F238E27FC236}">
                <a16:creationId xmlns:a16="http://schemas.microsoft.com/office/drawing/2014/main" id="{60192481-7150-FE66-F027-707AE4D068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675273-9AD6-42D6-2E67-27FE75541A2A}"/>
              </a:ext>
            </a:extLst>
          </p:cNvPr>
          <p:cNvSpPr>
            <a:spLocks noGrp="1"/>
          </p:cNvSpPr>
          <p:nvPr>
            <p:ph type="sldNum" sz="quarter" idx="12"/>
          </p:nvPr>
        </p:nvSpPr>
        <p:spPr/>
        <p:txBody>
          <a:bodyPr/>
          <a:lstStyle/>
          <a:p>
            <a:fld id="{53C86FCF-B22D-48CD-BFFB-949B71C49C30}" type="slidenum">
              <a:rPr lang="en-US" smtClean="0"/>
              <a:t>‹#›</a:t>
            </a:fld>
            <a:endParaRPr lang="en-US" dirty="0"/>
          </a:p>
        </p:txBody>
      </p:sp>
    </p:spTree>
    <p:extLst>
      <p:ext uri="{BB962C8B-B14F-4D97-AF65-F5344CB8AC3E}">
        <p14:creationId xmlns:p14="http://schemas.microsoft.com/office/powerpoint/2010/main" val="923431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A2A24-2EAA-4584-93AD-D1962A8A7A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228365-1B67-7D38-C5BE-11A9C3C33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B59D9-6AFC-C9E3-5558-E53350087F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D733A3-85AC-4B47-8C98-31316E03B859}" type="datetimeFigureOut">
              <a:rPr lang="en-US" smtClean="0"/>
              <a:t>3/25/2025</a:t>
            </a:fld>
            <a:endParaRPr lang="en-US" dirty="0"/>
          </a:p>
        </p:txBody>
      </p:sp>
      <p:sp>
        <p:nvSpPr>
          <p:cNvPr id="5" name="Footer Placeholder 4">
            <a:extLst>
              <a:ext uri="{FF2B5EF4-FFF2-40B4-BE49-F238E27FC236}">
                <a16:creationId xmlns:a16="http://schemas.microsoft.com/office/drawing/2014/main" id="{B05A85F3-B56A-87E6-0A08-C19B93B780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AB9F5ED-842D-F3B6-388C-6B98AFCBF0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C86FCF-B22D-48CD-BFFB-949B71C49C30}" type="slidenum">
              <a:rPr lang="en-US" smtClean="0"/>
              <a:t>‹#›</a:t>
            </a:fld>
            <a:endParaRPr lang="en-US" dirty="0"/>
          </a:p>
        </p:txBody>
      </p:sp>
    </p:spTree>
    <p:extLst>
      <p:ext uri="{BB962C8B-B14F-4D97-AF65-F5344CB8AC3E}">
        <p14:creationId xmlns:p14="http://schemas.microsoft.com/office/powerpoint/2010/main" val="588083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wyckoffnj.gov/drug-abuse-education/pages/medication-disposal"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2.bin"/><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optoutprescreen.com/" TargetMode="External"/><Relationship Id="rId2" Type="http://schemas.openxmlformats.org/officeDocument/2006/relationships/hyperlink" Target="https://dmachoice.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oster for a recycling event&#10;&#10;AI-generated content may be incorrect.">
            <a:extLst>
              <a:ext uri="{FF2B5EF4-FFF2-40B4-BE49-F238E27FC236}">
                <a16:creationId xmlns:a16="http://schemas.microsoft.com/office/drawing/2014/main" id="{EC21DE75-FA3E-1A4E-B2E0-026FCFC1B603}"/>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095500" y="626269"/>
            <a:ext cx="8001000" cy="5605462"/>
          </a:xfrm>
        </p:spPr>
      </p:pic>
    </p:spTree>
    <p:extLst>
      <p:ext uri="{BB962C8B-B14F-4D97-AF65-F5344CB8AC3E}">
        <p14:creationId xmlns:p14="http://schemas.microsoft.com/office/powerpoint/2010/main" val="2780771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604E2C-F431-12A2-BD9F-F037A0B05531}"/>
              </a:ext>
            </a:extLst>
          </p:cNvPr>
          <p:cNvSpPr>
            <a:spLocks noGrp="1"/>
          </p:cNvSpPr>
          <p:nvPr>
            <p:ph type="title"/>
          </p:nvPr>
        </p:nvSpPr>
        <p:spPr>
          <a:xfrm>
            <a:off x="686834" y="1153572"/>
            <a:ext cx="3200400" cy="4461163"/>
          </a:xfrm>
        </p:spPr>
        <p:txBody>
          <a:bodyPr>
            <a:normAutofit/>
          </a:bodyPr>
          <a:lstStyle/>
          <a:p>
            <a:r>
              <a:rPr lang="en-US">
                <a:solidFill>
                  <a:srgbClr val="FFFFFF"/>
                </a:solidFill>
              </a:rPr>
              <a:t>Reduce and Reuse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8E105D6-2B5F-1201-E448-BB92B405AEAC}"/>
              </a:ext>
            </a:extLst>
          </p:cNvPr>
          <p:cNvSpPr>
            <a:spLocks noGrp="1"/>
          </p:cNvSpPr>
          <p:nvPr>
            <p:ph idx="1"/>
          </p:nvPr>
        </p:nvSpPr>
        <p:spPr>
          <a:xfrm>
            <a:off x="4507646" y="525101"/>
            <a:ext cx="6782779" cy="5525113"/>
          </a:xfrm>
        </p:spPr>
        <p:txBody>
          <a:bodyPr anchor="ctr">
            <a:normAutofit fontScale="92500"/>
          </a:bodyPr>
          <a:lstStyle/>
          <a:p>
            <a:r>
              <a:rPr lang="en-US" sz="2600" b="0" i="0" dirty="0">
                <a:effectLst/>
                <a:latin typeface="Google Sans"/>
              </a:rPr>
              <a:t>Minimize waste generation by using resources efficiently and consuming less. This means making conscious choices to buy less, choose products with less packaging, and avoid unnecessary consumption. </a:t>
            </a:r>
          </a:p>
          <a:p>
            <a:r>
              <a:rPr lang="en-US" sz="2600" b="0" i="0" dirty="0">
                <a:effectLst/>
                <a:latin typeface="Google Sans"/>
              </a:rPr>
              <a:t>Give items a second life by finding new uses for them instead of discarding them. Examples include using reusable shopping bags, food containers, or repurposing old items for different purposes. </a:t>
            </a:r>
          </a:p>
          <a:p>
            <a:r>
              <a:rPr lang="en-US" sz="2600" b="0" i="0" dirty="0">
                <a:effectLst/>
                <a:latin typeface="Google Sans"/>
              </a:rPr>
              <a:t>Reusable bags can be donated at drop off locations or food banks near you.</a:t>
            </a:r>
          </a:p>
          <a:p>
            <a:r>
              <a:rPr lang="en-US" sz="2600" dirty="0">
                <a:latin typeface="Google Sans"/>
              </a:rPr>
              <a:t>There are a number of ways to resell or repurpose/gift items you no longer need (e.g., buy nothing groups on Facebook, online Marketplace).</a:t>
            </a:r>
            <a:endParaRPr lang="en-US" sz="2600" dirty="0"/>
          </a:p>
        </p:txBody>
      </p:sp>
    </p:spTree>
    <p:extLst>
      <p:ext uri="{BB962C8B-B14F-4D97-AF65-F5344CB8AC3E}">
        <p14:creationId xmlns:p14="http://schemas.microsoft.com/office/powerpoint/2010/main" val="2087566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C66A4-81E1-86AC-7EFE-182C4D786CAF}"/>
              </a:ext>
            </a:extLst>
          </p:cNvPr>
          <p:cNvSpPr>
            <a:spLocks noGrp="1"/>
          </p:cNvSpPr>
          <p:nvPr>
            <p:ph type="title"/>
          </p:nvPr>
        </p:nvSpPr>
        <p:spPr>
          <a:xfrm>
            <a:off x="635000" y="640823"/>
            <a:ext cx="3418659" cy="5583148"/>
          </a:xfrm>
        </p:spPr>
        <p:txBody>
          <a:bodyPr anchor="ctr">
            <a:normAutofit/>
          </a:bodyPr>
          <a:lstStyle/>
          <a:p>
            <a:r>
              <a:rPr lang="en-US" sz="5400"/>
              <a:t>Recycling in Wyckoff</a:t>
            </a:r>
          </a:p>
        </p:txBody>
      </p:sp>
      <p:sp>
        <p:nvSpPr>
          <p:cNvPr id="3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A9206E6-73A5-6A8E-006E-9212FE2C40E3}"/>
              </a:ext>
            </a:extLst>
          </p:cNvPr>
          <p:cNvGraphicFramePr>
            <a:graphicFrameLocks noGrp="1"/>
          </p:cNvGraphicFramePr>
          <p:nvPr>
            <p:ph idx="1"/>
            <p:extLst>
              <p:ext uri="{D42A27DB-BD31-4B8C-83A1-F6EECF244321}">
                <p14:modId xmlns:p14="http://schemas.microsoft.com/office/powerpoint/2010/main" val="157163933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479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EE2DD-C3A3-4A6C-1331-4E1C46C15563}"/>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a:t>Recycle Coach</a:t>
            </a:r>
          </a:p>
        </p:txBody>
      </p:sp>
      <p:sp>
        <p:nvSpPr>
          <p:cNvPr id="206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A27C580-891A-4DFA-A390-76CC85C0029D}"/>
              </a:ext>
            </a:extLst>
          </p:cNvPr>
          <p:cNvSpPr>
            <a:spLocks noGrp="1"/>
          </p:cNvSpPr>
          <p:nvPr>
            <p:ph sz="half" idx="2"/>
          </p:nvPr>
        </p:nvSpPr>
        <p:spPr>
          <a:xfrm>
            <a:off x="640080" y="2706624"/>
            <a:ext cx="6217920" cy="3512265"/>
          </a:xfrm>
        </p:spPr>
        <p:txBody>
          <a:bodyPr vert="horz" lIns="91440" tIns="45720" rIns="91440" bIns="45720" rtlCol="0">
            <a:normAutofit/>
          </a:bodyPr>
          <a:lstStyle/>
          <a:p>
            <a:r>
              <a:rPr lang="en-US" sz="2400" dirty="0"/>
              <a:t>Recycle Coach is a great tool to help remind you of the schedule for pickup and special events.</a:t>
            </a:r>
          </a:p>
          <a:p>
            <a:r>
              <a:rPr lang="en-US" sz="2400" dirty="0"/>
              <a:t>You can also query Recycle Coach about how to handle specific items (i.e., trash or recycling)</a:t>
            </a:r>
          </a:p>
          <a:p>
            <a:r>
              <a:rPr lang="en-US" sz="2400" dirty="0"/>
              <a:t>You can even take a photo of your trash/recyclable item to see where it goes.</a:t>
            </a:r>
          </a:p>
        </p:txBody>
      </p:sp>
      <p:pic>
        <p:nvPicPr>
          <p:cNvPr id="2050" name="Picture 2" descr="RC App QRC">
            <a:extLst>
              <a:ext uri="{FF2B5EF4-FFF2-40B4-BE49-F238E27FC236}">
                <a16:creationId xmlns:a16="http://schemas.microsoft.com/office/drawing/2014/main" id="{E3A0318B-9D3A-F13D-5C01-56140C4B3F2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546122" y="329183"/>
            <a:ext cx="2649651" cy="3429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700+ Cell Phone Camera Icon Stock Illustrations, Royalty-Free Vector  Graphics &amp; Clip Art - iStock">
            <a:extLst>
              <a:ext uri="{FF2B5EF4-FFF2-40B4-BE49-F238E27FC236}">
                <a16:creationId xmlns:a16="http://schemas.microsoft.com/office/drawing/2014/main" id="{9D956F0E-3065-8ABF-E396-4C1118C046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73668" y="4079193"/>
            <a:ext cx="2176272" cy="2176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457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5" name="Rectangle 1064">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1066">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030800-6209-3F3A-5506-3414F5854764}"/>
              </a:ext>
            </a:extLst>
          </p:cNvPr>
          <p:cNvSpPr>
            <a:spLocks noGrp="1"/>
          </p:cNvSpPr>
          <p:nvPr>
            <p:ph type="title"/>
          </p:nvPr>
        </p:nvSpPr>
        <p:spPr>
          <a:xfrm>
            <a:off x="4653887" y="609600"/>
            <a:ext cx="6564574" cy="1330518"/>
          </a:xfrm>
        </p:spPr>
        <p:txBody>
          <a:bodyPr>
            <a:normAutofit/>
          </a:bodyPr>
          <a:lstStyle/>
          <a:p>
            <a:r>
              <a:rPr lang="en-US"/>
              <a:t>Curbside Recycling	</a:t>
            </a:r>
          </a:p>
        </p:txBody>
      </p:sp>
      <p:pic>
        <p:nvPicPr>
          <p:cNvPr id="8" name="Picture 6" descr="7,200+ Mixed Paper Recycling Stock Photos, Pictures &amp; Royalty-Free Images -  iStock">
            <a:extLst>
              <a:ext uri="{FF2B5EF4-FFF2-40B4-BE49-F238E27FC236}">
                <a16:creationId xmlns:a16="http://schemas.microsoft.com/office/drawing/2014/main" id="{4D2C5C0B-CF55-0704-D974-E0589F5CD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85" r="9300" b="-2"/>
          <a:stretch/>
        </p:blipFill>
        <p:spPr bwMode="auto">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Plastic piling up at recycling centers, but everyday folks have 'power' to  make difference">
            <a:extLst>
              <a:ext uri="{FF2B5EF4-FFF2-40B4-BE49-F238E27FC236}">
                <a16:creationId xmlns:a16="http://schemas.microsoft.com/office/drawing/2014/main" id="{3C9F3854-D9FB-1C45-00ED-53C466AD7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111" r="3" b="24614"/>
          <a:stretch/>
        </p:blipFill>
        <p:spPr bwMode="auto">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D57E9AE-1DC6-8048-D7DB-B0B45310943E}"/>
              </a:ext>
            </a:extLst>
          </p:cNvPr>
          <p:cNvSpPr>
            <a:spLocks noGrp="1"/>
          </p:cNvSpPr>
          <p:nvPr>
            <p:ph idx="1"/>
          </p:nvPr>
        </p:nvSpPr>
        <p:spPr>
          <a:xfrm>
            <a:off x="4653887" y="2193779"/>
            <a:ext cx="6564573" cy="3908909"/>
          </a:xfrm>
        </p:spPr>
        <p:txBody>
          <a:bodyPr>
            <a:normAutofit/>
          </a:bodyPr>
          <a:lstStyle/>
          <a:p>
            <a:r>
              <a:rPr lang="en-US" sz="2000"/>
              <a:t>Alternate weekly pickup</a:t>
            </a:r>
          </a:p>
          <a:p>
            <a:r>
              <a:rPr lang="en-US" sz="2000"/>
              <a:t>Week 1:</a:t>
            </a:r>
          </a:p>
          <a:p>
            <a:pPr lvl="1"/>
            <a:r>
              <a:rPr lang="en-US" sz="2000"/>
              <a:t>Paper</a:t>
            </a:r>
          </a:p>
          <a:p>
            <a:pPr lvl="1"/>
            <a:r>
              <a:rPr lang="en-US" sz="2000"/>
              <a:t>Corrugated cardboard</a:t>
            </a:r>
          </a:p>
          <a:p>
            <a:pPr lvl="1"/>
            <a:r>
              <a:rPr lang="en-US" sz="2000"/>
              <a:t>No shredded paper</a:t>
            </a:r>
          </a:p>
          <a:p>
            <a:r>
              <a:rPr lang="en-US" sz="2000"/>
              <a:t>Week 2:</a:t>
            </a:r>
          </a:p>
          <a:p>
            <a:pPr lvl="1"/>
            <a:r>
              <a:rPr lang="en-US" sz="2000"/>
              <a:t>Plastics 1,2, and 5</a:t>
            </a:r>
          </a:p>
          <a:p>
            <a:pPr lvl="1"/>
            <a:r>
              <a:rPr lang="en-US" sz="2000"/>
              <a:t>Metal cans</a:t>
            </a:r>
          </a:p>
          <a:p>
            <a:pPr lvl="1"/>
            <a:r>
              <a:rPr lang="en-US" sz="2000"/>
              <a:t>Glass containers</a:t>
            </a:r>
          </a:p>
        </p:txBody>
      </p:sp>
    </p:spTree>
    <p:extLst>
      <p:ext uri="{BB962C8B-B14F-4D97-AF65-F5344CB8AC3E}">
        <p14:creationId xmlns:p14="http://schemas.microsoft.com/office/powerpoint/2010/main" val="246614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43A146-5735-430F-9384-A23F12CADA3A}"/>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outdoor, tree, grass&#10;&#10;AI-generated content may be incorrect.">
            <a:extLst>
              <a:ext uri="{FF2B5EF4-FFF2-40B4-BE49-F238E27FC236}">
                <a16:creationId xmlns:a16="http://schemas.microsoft.com/office/drawing/2014/main" id="{14F9412A-7D2F-7894-7ED9-21D9AC760084}"/>
              </a:ext>
            </a:extLst>
          </p:cNvPr>
          <p:cNvPicPr>
            <a:picLocks noChangeAspect="1"/>
          </p:cNvPicPr>
          <p:nvPr/>
        </p:nvPicPr>
        <p:blipFill>
          <a:blip r:embed="rId2">
            <a:extLst>
              <a:ext uri="{28A0092B-C50C-407E-A947-70E740481C1C}">
                <a14:useLocalDpi xmlns:a14="http://schemas.microsoft.com/office/drawing/2010/main" val="0"/>
              </a:ext>
            </a:extLst>
          </a:blip>
          <a:srcRect t="5436"/>
          <a:stretch/>
        </p:blipFill>
        <p:spPr>
          <a:xfrm>
            <a:off x="0" y="-74635"/>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E3752F-70CB-84D0-7252-BCC496584661}"/>
              </a:ext>
            </a:extLst>
          </p:cNvPr>
          <p:cNvSpPr>
            <a:spLocks noGrp="1"/>
          </p:cNvSpPr>
          <p:nvPr>
            <p:ph type="title"/>
          </p:nvPr>
        </p:nvSpPr>
        <p:spPr>
          <a:xfrm>
            <a:off x="7531610" y="365125"/>
            <a:ext cx="3822189" cy="1899912"/>
          </a:xfrm>
        </p:spPr>
        <p:txBody>
          <a:bodyPr>
            <a:normAutofit/>
          </a:bodyPr>
          <a:lstStyle/>
          <a:p>
            <a:r>
              <a:rPr lang="en-US" sz="5400" dirty="0"/>
              <a:t>Recycling Center</a:t>
            </a:r>
          </a:p>
        </p:txBody>
      </p:sp>
      <p:sp>
        <p:nvSpPr>
          <p:cNvPr id="3" name="Content Placeholder 2">
            <a:extLst>
              <a:ext uri="{FF2B5EF4-FFF2-40B4-BE49-F238E27FC236}">
                <a16:creationId xmlns:a16="http://schemas.microsoft.com/office/drawing/2014/main" id="{53A75AC2-BF3E-D554-04E7-8176681C9D8F}"/>
              </a:ext>
            </a:extLst>
          </p:cNvPr>
          <p:cNvSpPr>
            <a:spLocks noGrp="1"/>
          </p:cNvSpPr>
          <p:nvPr>
            <p:ph idx="1"/>
          </p:nvPr>
        </p:nvSpPr>
        <p:spPr>
          <a:xfrm>
            <a:off x="7847046" y="2126290"/>
            <a:ext cx="3924330" cy="4563759"/>
          </a:xfrm>
        </p:spPr>
        <p:txBody>
          <a:bodyPr>
            <a:normAutofit fontScale="85000" lnSpcReduction="20000"/>
          </a:bodyPr>
          <a:lstStyle/>
          <a:p>
            <a:r>
              <a:rPr lang="en-US" dirty="0"/>
              <a:t>Located at 476 West Main Street</a:t>
            </a:r>
          </a:p>
          <a:p>
            <a:r>
              <a:rPr lang="en-US" dirty="0"/>
              <a:t>Accepts multiple types of recycled materials including the curbside items:</a:t>
            </a:r>
          </a:p>
          <a:p>
            <a:pPr lvl="1"/>
            <a:r>
              <a:rPr lang="en-US" sz="2800" dirty="0"/>
              <a:t>Scrap Metal</a:t>
            </a:r>
          </a:p>
          <a:p>
            <a:pPr lvl="1"/>
            <a:r>
              <a:rPr lang="en-US" sz="2800" dirty="0"/>
              <a:t>EPS (Styrofoam)</a:t>
            </a:r>
          </a:p>
          <a:p>
            <a:pPr lvl="1"/>
            <a:r>
              <a:rPr lang="en-US" sz="2800" dirty="0"/>
              <a:t>Secure Paper Shredding Bins</a:t>
            </a:r>
          </a:p>
          <a:p>
            <a:pPr lvl="1"/>
            <a:r>
              <a:rPr lang="en-US" sz="2800" dirty="0"/>
              <a:t>Books</a:t>
            </a:r>
          </a:p>
          <a:p>
            <a:pPr lvl="1"/>
            <a:r>
              <a:rPr lang="en-US" sz="2800" dirty="0"/>
              <a:t>Clothing</a:t>
            </a:r>
          </a:p>
          <a:p>
            <a:pPr lvl="1"/>
            <a:r>
              <a:rPr lang="en-US" sz="2800" dirty="0"/>
              <a:t>Consumer Electronics</a:t>
            </a:r>
          </a:p>
          <a:p>
            <a:pPr lvl="1"/>
            <a:r>
              <a:rPr lang="en-US" sz="2800" dirty="0"/>
              <a:t>Yard Waste and Grass Clippings</a:t>
            </a:r>
          </a:p>
          <a:p>
            <a:pPr lvl="1"/>
            <a:endParaRPr lang="en-US" sz="1700" dirty="0"/>
          </a:p>
        </p:txBody>
      </p:sp>
    </p:spTree>
    <p:extLst>
      <p:ext uri="{BB962C8B-B14F-4D97-AF65-F5344CB8AC3E}">
        <p14:creationId xmlns:p14="http://schemas.microsoft.com/office/powerpoint/2010/main" val="1206771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D635F-489A-2F60-41EC-784A38A53E47}"/>
              </a:ext>
            </a:extLst>
          </p:cNvPr>
          <p:cNvSpPr>
            <a:spLocks noGrp="1"/>
          </p:cNvSpPr>
          <p:nvPr>
            <p:ph type="title"/>
          </p:nvPr>
        </p:nvSpPr>
        <p:spPr>
          <a:xfrm>
            <a:off x="836679" y="723898"/>
            <a:ext cx="6002110" cy="1495425"/>
          </a:xfrm>
        </p:spPr>
        <p:txBody>
          <a:bodyPr>
            <a:normAutofit/>
          </a:bodyPr>
          <a:lstStyle/>
          <a:p>
            <a:r>
              <a:rPr lang="en-US" sz="4800" dirty="0"/>
              <a:t>Recycling Center</a:t>
            </a:r>
          </a:p>
        </p:txBody>
      </p:sp>
      <p:sp>
        <p:nvSpPr>
          <p:cNvPr id="3" name="Content Placeholder 2">
            <a:extLst>
              <a:ext uri="{FF2B5EF4-FFF2-40B4-BE49-F238E27FC236}">
                <a16:creationId xmlns:a16="http://schemas.microsoft.com/office/drawing/2014/main" id="{62EBD6E6-DA5C-0D4E-7DD9-6E6699E4F016}"/>
              </a:ext>
            </a:extLst>
          </p:cNvPr>
          <p:cNvSpPr>
            <a:spLocks noGrp="1"/>
          </p:cNvSpPr>
          <p:nvPr>
            <p:ph idx="1"/>
          </p:nvPr>
        </p:nvSpPr>
        <p:spPr>
          <a:xfrm>
            <a:off x="836680" y="2405067"/>
            <a:ext cx="6002110" cy="3729034"/>
          </a:xfrm>
        </p:spPr>
        <p:txBody>
          <a:bodyPr>
            <a:normAutofit/>
          </a:bodyPr>
          <a:lstStyle/>
          <a:p>
            <a:pPr lvl="1"/>
            <a:r>
              <a:rPr lang="en-US" dirty="0"/>
              <a:t>Both Styrofoam and paper shredding are new additions to the recycling center and over time will replace one time collection events.</a:t>
            </a:r>
          </a:p>
          <a:p>
            <a:pPr lvl="1"/>
            <a:r>
              <a:rPr lang="en-US" dirty="0"/>
              <a:t>Styrofoam (EPS) must be white and clean with all tape removed.</a:t>
            </a:r>
          </a:p>
          <a:p>
            <a:pPr lvl="1"/>
            <a:r>
              <a:rPr lang="en-US" dirty="0"/>
              <a:t>No food containers or packing peanuts</a:t>
            </a:r>
          </a:p>
          <a:p>
            <a:pPr lvl="1"/>
            <a:r>
              <a:rPr lang="en-US" dirty="0"/>
              <a:t>Paper can be placed into the secure shredding bins.    </a:t>
            </a:r>
          </a:p>
        </p:txBody>
      </p:sp>
      <p:pic>
        <p:nvPicPr>
          <p:cNvPr id="5" name="Picture 4" descr="Graphical user interface, website&#10;&#10;AI-generated content may be incorrect.">
            <a:extLst>
              <a:ext uri="{FF2B5EF4-FFF2-40B4-BE49-F238E27FC236}">
                <a16:creationId xmlns:a16="http://schemas.microsoft.com/office/drawing/2014/main" id="{07443E72-0933-6848-81EA-C3164D365AEF}"/>
              </a:ext>
            </a:extLst>
          </p:cNvPr>
          <p:cNvPicPr>
            <a:picLocks noChangeAspect="1"/>
          </p:cNvPicPr>
          <p:nvPr/>
        </p:nvPicPr>
        <p:blipFill>
          <a:blip r:embed="rId2">
            <a:extLst>
              <a:ext uri="{28A0092B-C50C-407E-A947-70E740481C1C}">
                <a14:useLocalDpi xmlns:a14="http://schemas.microsoft.com/office/drawing/2010/main" val="0"/>
              </a:ext>
            </a:extLst>
          </a:blip>
          <a:srcRect r="1" b="8311"/>
          <a:stretch/>
        </p:blipFill>
        <p:spPr>
          <a:xfrm>
            <a:off x="7199440" y="10"/>
            <a:ext cx="4992560" cy="6857990"/>
          </a:xfrm>
          <a:prstGeom prst="rect">
            <a:avLst/>
          </a:prstGeom>
          <a:effectLst/>
        </p:spPr>
      </p:pic>
    </p:spTree>
    <p:extLst>
      <p:ext uri="{BB962C8B-B14F-4D97-AF65-F5344CB8AC3E}">
        <p14:creationId xmlns:p14="http://schemas.microsoft.com/office/powerpoint/2010/main" val="1950852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691BDBF-71CA-2E0A-6AF1-2C4C9B1975F1}"/>
              </a:ext>
            </a:extLst>
          </p:cNvPr>
          <p:cNvSpPr>
            <a:spLocks noGrp="1"/>
          </p:cNvSpPr>
          <p:nvPr>
            <p:ph type="title"/>
          </p:nvPr>
        </p:nvSpPr>
        <p:spPr>
          <a:xfrm>
            <a:off x="5867400" y="609600"/>
            <a:ext cx="5310116" cy="1322887"/>
          </a:xfrm>
        </p:spPr>
        <p:txBody>
          <a:bodyPr>
            <a:normAutofit/>
          </a:bodyPr>
          <a:lstStyle/>
          <a:p>
            <a:r>
              <a:rPr lang="en-US"/>
              <a:t>Medication Disposal</a:t>
            </a:r>
          </a:p>
        </p:txBody>
      </p:sp>
      <p:pic>
        <p:nvPicPr>
          <p:cNvPr id="5" name="Picture 4" descr="A picture containing text&#10;&#10;AI-generated content may be incorrect.">
            <a:extLst>
              <a:ext uri="{FF2B5EF4-FFF2-40B4-BE49-F238E27FC236}">
                <a16:creationId xmlns:a16="http://schemas.microsoft.com/office/drawing/2014/main" id="{9D1DC86A-AE50-3551-F341-C1B82666C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427" y="1146367"/>
            <a:ext cx="3720152" cy="4575361"/>
          </a:xfrm>
          <a:prstGeom prst="rect">
            <a:avLst/>
          </a:prstGeom>
        </p:spPr>
      </p:pic>
      <p:sp>
        <p:nvSpPr>
          <p:cNvPr id="3" name="Content Placeholder 2">
            <a:extLst>
              <a:ext uri="{FF2B5EF4-FFF2-40B4-BE49-F238E27FC236}">
                <a16:creationId xmlns:a16="http://schemas.microsoft.com/office/drawing/2014/main" id="{8801BB6F-EC0A-F235-227A-836FD90348BC}"/>
              </a:ext>
            </a:extLst>
          </p:cNvPr>
          <p:cNvSpPr>
            <a:spLocks noGrp="1"/>
          </p:cNvSpPr>
          <p:nvPr>
            <p:ph idx="1"/>
          </p:nvPr>
        </p:nvSpPr>
        <p:spPr>
          <a:xfrm>
            <a:off x="5867400" y="2194102"/>
            <a:ext cx="5310116" cy="3908585"/>
          </a:xfrm>
        </p:spPr>
        <p:txBody>
          <a:bodyPr>
            <a:normAutofit/>
          </a:bodyPr>
          <a:lstStyle/>
          <a:p>
            <a:r>
              <a:rPr lang="en-US" sz="2000"/>
              <a:t>There is a medication disposal bin located at Wyckoff Police Headquarters</a:t>
            </a:r>
          </a:p>
          <a:p>
            <a:endParaRPr lang="en-US" sz="2000"/>
          </a:p>
          <a:p>
            <a:r>
              <a:rPr lang="en-US" sz="2000"/>
              <a:t>Guidelines for medication disposal are found at: </a:t>
            </a:r>
            <a:r>
              <a:rPr lang="en-US" sz="2000">
                <a:hlinkClick r:id="rId3"/>
              </a:rPr>
              <a:t>https://www.wyckoffnj.gov/drug-abuse-education/pages/medication-disposal</a:t>
            </a:r>
            <a:endParaRPr lang="en-US" sz="2000"/>
          </a:p>
          <a:p>
            <a:endParaRPr lang="en-US" sz="2000"/>
          </a:p>
          <a:p>
            <a:r>
              <a:rPr lang="en-US" sz="2000"/>
              <a:t>Local pharmacies may also have facilities to collection expired or unused medication.</a:t>
            </a:r>
          </a:p>
        </p:txBody>
      </p:sp>
    </p:spTree>
    <p:extLst>
      <p:ext uri="{BB962C8B-B14F-4D97-AF65-F5344CB8AC3E}">
        <p14:creationId xmlns:p14="http://schemas.microsoft.com/office/powerpoint/2010/main" val="3672630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FB22158-66D7-929F-1A59-797B2DE6C9C4}"/>
              </a:ext>
            </a:extLst>
          </p:cNvPr>
          <p:cNvSpPr>
            <a:spLocks noGrp="1"/>
          </p:cNvSpPr>
          <p:nvPr>
            <p:ph type="title"/>
          </p:nvPr>
        </p:nvSpPr>
        <p:spPr>
          <a:xfrm>
            <a:off x="838200" y="609600"/>
            <a:ext cx="3739341" cy="1330839"/>
          </a:xfrm>
        </p:spPr>
        <p:txBody>
          <a:bodyPr vert="horz" lIns="91440" tIns="45720" rIns="91440" bIns="45720" rtlCol="0" anchor="ctr">
            <a:normAutofit/>
          </a:bodyPr>
          <a:lstStyle/>
          <a:p>
            <a:r>
              <a:rPr lang="en-US" sz="4100" kern="1200">
                <a:solidFill>
                  <a:schemeClr val="tx1"/>
                </a:solidFill>
                <a:latin typeface="+mj-lt"/>
                <a:ea typeface="+mj-ea"/>
                <a:cs typeface="+mj-cs"/>
              </a:rPr>
              <a:t>Disposal of large white goods</a:t>
            </a:r>
          </a:p>
        </p:txBody>
      </p:sp>
      <p:sp>
        <p:nvSpPr>
          <p:cNvPr id="6" name="Content Placeholder 5">
            <a:extLst>
              <a:ext uri="{FF2B5EF4-FFF2-40B4-BE49-F238E27FC236}">
                <a16:creationId xmlns:a16="http://schemas.microsoft.com/office/drawing/2014/main" id="{C7A65E68-B26A-72D9-1559-FF2C036D6E58}"/>
              </a:ext>
            </a:extLst>
          </p:cNvPr>
          <p:cNvSpPr>
            <a:spLocks noGrp="1"/>
          </p:cNvSpPr>
          <p:nvPr>
            <p:ph sz="half" idx="2"/>
          </p:nvPr>
        </p:nvSpPr>
        <p:spPr>
          <a:xfrm>
            <a:off x="862366" y="2194102"/>
            <a:ext cx="3427001" cy="3908586"/>
          </a:xfrm>
        </p:spPr>
        <p:txBody>
          <a:bodyPr vert="horz" lIns="91440" tIns="45720" rIns="91440" bIns="45720" rtlCol="0">
            <a:normAutofit/>
          </a:bodyPr>
          <a:lstStyle/>
          <a:p>
            <a:pPr marL="0" indent="0">
              <a:buNone/>
            </a:pPr>
            <a:r>
              <a:rPr lang="en-US" sz="2000" dirty="0"/>
              <a:t>Wyckoff will pick up large metal items like appliances, pick up scheduling required.</a:t>
            </a:r>
          </a:p>
          <a:p>
            <a:pPr marL="0" indent="0">
              <a:buNone/>
            </a:pPr>
            <a:endParaRPr lang="en-US" sz="2000" dirty="0"/>
          </a:p>
          <a:p>
            <a:endParaRPr lang="en-US" sz="2000" dirty="0"/>
          </a:p>
          <a:p>
            <a:endParaRPr lang="en-US" sz="2000" dirty="0"/>
          </a:p>
          <a:p>
            <a:endParaRPr lang="en-US" sz="2000" dirty="0"/>
          </a:p>
          <a:p>
            <a:endParaRPr lang="en-US" sz="2000" dirty="0"/>
          </a:p>
        </p:txBody>
      </p:sp>
      <p:pic>
        <p:nvPicPr>
          <p:cNvPr id="5" name="Content Placeholder 4" descr="A advertisement for a washing machine&#10;&#10;AI-generated content may be incorrect.">
            <a:extLst>
              <a:ext uri="{FF2B5EF4-FFF2-40B4-BE49-F238E27FC236}">
                <a16:creationId xmlns:a16="http://schemas.microsoft.com/office/drawing/2014/main" id="{C84825DD-5A16-7EEF-C79F-DF52FFA58A8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445457" y="863406"/>
            <a:ext cx="6155141" cy="5154929"/>
          </a:xfrm>
          <a:prstGeom prst="rect">
            <a:avLst/>
          </a:prstGeom>
        </p:spPr>
      </p:pic>
    </p:spTree>
    <p:extLst>
      <p:ext uri="{BB962C8B-B14F-4D97-AF65-F5344CB8AC3E}">
        <p14:creationId xmlns:p14="http://schemas.microsoft.com/office/powerpoint/2010/main" val="2223851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A9B97-6D99-9E03-B95A-30F8B5F32E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717B0B-7647-3EB4-D0D2-0FFA444174BB}"/>
              </a:ext>
            </a:extLst>
          </p:cNvPr>
          <p:cNvSpPr>
            <a:spLocks noGrp="1"/>
          </p:cNvSpPr>
          <p:nvPr>
            <p:ph type="title"/>
          </p:nvPr>
        </p:nvSpPr>
        <p:spPr/>
        <p:txBody>
          <a:bodyPr>
            <a:normAutofit/>
          </a:bodyPr>
          <a:lstStyle/>
          <a:p>
            <a:r>
              <a:rPr lang="en-US" sz="4800" dirty="0"/>
              <a:t>Disposal of large white goods</a:t>
            </a:r>
          </a:p>
        </p:txBody>
      </p:sp>
      <p:sp>
        <p:nvSpPr>
          <p:cNvPr id="6" name="Content Placeholder 5">
            <a:extLst>
              <a:ext uri="{FF2B5EF4-FFF2-40B4-BE49-F238E27FC236}">
                <a16:creationId xmlns:a16="http://schemas.microsoft.com/office/drawing/2014/main" id="{E6878506-5DCA-56BF-096B-05C062E6837A}"/>
              </a:ext>
            </a:extLst>
          </p:cNvPr>
          <p:cNvSpPr>
            <a:spLocks noGrp="1"/>
          </p:cNvSpPr>
          <p:nvPr>
            <p:ph sz="half" idx="2"/>
          </p:nvPr>
        </p:nvSpPr>
        <p:spPr/>
        <p:txBody>
          <a:bodyPr/>
          <a:lstStyle/>
          <a:p>
            <a:pPr marL="0" indent="0">
              <a:buNone/>
            </a:pPr>
            <a:endParaRPr lang="en-US" dirty="0"/>
          </a:p>
          <a:p>
            <a:r>
              <a:rPr lang="en-US" dirty="0"/>
              <a:t>PSE&amp;G will also pick up appliances and may offer rebates.</a:t>
            </a:r>
          </a:p>
          <a:p>
            <a:endParaRPr lang="en-US" dirty="0"/>
          </a:p>
          <a:p>
            <a:endParaRPr lang="en-US" dirty="0"/>
          </a:p>
          <a:p>
            <a:endParaRPr lang="en-US" dirty="0"/>
          </a:p>
          <a:p>
            <a:endParaRPr lang="en-US" dirty="0"/>
          </a:p>
        </p:txBody>
      </p:sp>
      <p:graphicFrame>
        <p:nvGraphicFramePr>
          <p:cNvPr id="7" name="Content Placeholder 6">
            <a:extLst>
              <a:ext uri="{FF2B5EF4-FFF2-40B4-BE49-F238E27FC236}">
                <a16:creationId xmlns:a16="http://schemas.microsoft.com/office/drawing/2014/main" id="{1A6ED878-2AE3-1E98-CB55-7C942CDE59CA}"/>
              </a:ext>
            </a:extLst>
          </p:cNvPr>
          <p:cNvGraphicFramePr>
            <a:graphicFrameLocks noGrp="1" noChangeAspect="1"/>
          </p:cNvGraphicFramePr>
          <p:nvPr>
            <p:ph sz="half" idx="1"/>
            <p:extLst>
              <p:ext uri="{D42A27DB-BD31-4B8C-83A1-F6EECF244321}">
                <p14:modId xmlns:p14="http://schemas.microsoft.com/office/powerpoint/2010/main" val="158631216"/>
              </p:ext>
            </p:extLst>
          </p:nvPr>
        </p:nvGraphicFramePr>
        <p:xfrm>
          <a:off x="1176867" y="1690688"/>
          <a:ext cx="4428065" cy="4735512"/>
        </p:xfrm>
        <a:graphic>
          <a:graphicData uri="http://schemas.openxmlformats.org/presentationml/2006/ole">
            <mc:AlternateContent xmlns:mc="http://schemas.openxmlformats.org/markup-compatibility/2006">
              <mc:Choice xmlns:v="urn:schemas-microsoft-com:vml" Requires="v">
                <p:oleObj name="Acrobat Document" r:id="rId2" imgW="4663440" imgH="6035040" progId="Acrobat.Document.DC">
                  <p:embed/>
                </p:oleObj>
              </mc:Choice>
              <mc:Fallback>
                <p:oleObj name="Acrobat Document" r:id="rId2" imgW="4663440" imgH="6035040" progId="Acrobat.Document.DC">
                  <p:embed/>
                  <p:pic>
                    <p:nvPicPr>
                      <p:cNvPr id="7" name="Content Placeholder 6">
                        <a:extLst>
                          <a:ext uri="{FF2B5EF4-FFF2-40B4-BE49-F238E27FC236}">
                            <a16:creationId xmlns:a16="http://schemas.microsoft.com/office/drawing/2014/main" id="{1A6ED878-2AE3-1E98-CB55-7C942CDE59CA}"/>
                          </a:ext>
                        </a:extLst>
                      </p:cNvPr>
                      <p:cNvPicPr/>
                      <p:nvPr/>
                    </p:nvPicPr>
                    <p:blipFill>
                      <a:blip r:embed="rId3"/>
                      <a:stretch>
                        <a:fillRect/>
                      </a:stretch>
                    </p:blipFill>
                    <p:spPr>
                      <a:xfrm>
                        <a:off x="1176867" y="1690688"/>
                        <a:ext cx="4428065" cy="4735512"/>
                      </a:xfrm>
                      <a:prstGeom prst="rect">
                        <a:avLst/>
                      </a:prstGeom>
                    </p:spPr>
                  </p:pic>
                </p:oleObj>
              </mc:Fallback>
            </mc:AlternateContent>
          </a:graphicData>
        </a:graphic>
      </p:graphicFrame>
      <p:pic>
        <p:nvPicPr>
          <p:cNvPr id="4" name="Picture 3" descr="Shape, icon&#10;&#10;AI-generated content may be incorrect.">
            <a:extLst>
              <a:ext uri="{FF2B5EF4-FFF2-40B4-BE49-F238E27FC236}">
                <a16:creationId xmlns:a16="http://schemas.microsoft.com/office/drawing/2014/main" id="{D1439AC0-2516-65CB-C12A-4AAEAA815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1478" y="3288249"/>
            <a:ext cx="3228603" cy="3137951"/>
          </a:xfrm>
          <a:prstGeom prst="rect">
            <a:avLst/>
          </a:prstGeom>
        </p:spPr>
      </p:pic>
    </p:spTree>
    <p:extLst>
      <p:ext uri="{BB962C8B-B14F-4D97-AF65-F5344CB8AC3E}">
        <p14:creationId xmlns:p14="http://schemas.microsoft.com/office/powerpoint/2010/main" val="2017478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0784E86-34D7-15A6-60DA-0D7F90C288CB}"/>
              </a:ext>
            </a:extLst>
          </p:cNvPr>
          <p:cNvSpPr>
            <a:spLocks noGrp="1"/>
          </p:cNvSpPr>
          <p:nvPr>
            <p:ph type="title"/>
          </p:nvPr>
        </p:nvSpPr>
        <p:spPr>
          <a:xfrm>
            <a:off x="5767885" y="394996"/>
            <a:ext cx="5310116" cy="1322887"/>
          </a:xfrm>
        </p:spPr>
        <p:txBody>
          <a:bodyPr vert="horz" lIns="91440" tIns="45720" rIns="91440" bIns="45720" rtlCol="0" anchor="ctr">
            <a:normAutofit/>
          </a:bodyPr>
          <a:lstStyle/>
          <a:p>
            <a:r>
              <a:rPr lang="en-US" kern="1200" dirty="0">
                <a:solidFill>
                  <a:schemeClr val="tx1"/>
                </a:solidFill>
                <a:latin typeface="+mj-lt"/>
                <a:ea typeface="+mj-ea"/>
                <a:cs typeface="+mj-cs"/>
              </a:rPr>
              <a:t>Wyckoff Library</a:t>
            </a:r>
          </a:p>
        </p:txBody>
      </p:sp>
      <p:pic>
        <p:nvPicPr>
          <p:cNvPr id="6" name="Content Placeholder 5" descr="A row of books on a shelf&#10;&#10;AI-generated content may be incorrect.">
            <a:extLst>
              <a:ext uri="{FF2B5EF4-FFF2-40B4-BE49-F238E27FC236}">
                <a16:creationId xmlns:a16="http://schemas.microsoft.com/office/drawing/2014/main" id="{C2CC8A77-9E32-A675-3B99-64E293AFAC1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4427" y="2713268"/>
            <a:ext cx="3720152" cy="1441558"/>
          </a:xfrm>
          <a:prstGeom prst="rect">
            <a:avLst/>
          </a:prstGeom>
        </p:spPr>
      </p:pic>
      <p:sp>
        <p:nvSpPr>
          <p:cNvPr id="4" name="Content Placeholder 3">
            <a:extLst>
              <a:ext uri="{FF2B5EF4-FFF2-40B4-BE49-F238E27FC236}">
                <a16:creationId xmlns:a16="http://schemas.microsoft.com/office/drawing/2014/main" id="{E94BBC6E-B6AA-F728-9C20-3A531D4861EC}"/>
              </a:ext>
            </a:extLst>
          </p:cNvPr>
          <p:cNvSpPr>
            <a:spLocks noGrp="1"/>
          </p:cNvSpPr>
          <p:nvPr>
            <p:ph sz="half" idx="2"/>
          </p:nvPr>
        </p:nvSpPr>
        <p:spPr>
          <a:xfrm>
            <a:off x="5867399" y="1474237"/>
            <a:ext cx="5569423" cy="5234473"/>
          </a:xfrm>
        </p:spPr>
        <p:txBody>
          <a:bodyPr vert="horz" lIns="91440" tIns="45720" rIns="91440" bIns="45720" rtlCol="0">
            <a:normAutofit/>
          </a:bodyPr>
          <a:lstStyle/>
          <a:p>
            <a:r>
              <a:rPr lang="en-US" sz="2000" dirty="0"/>
              <a:t>The Wyckoff Public Library accepts book donations on Thursdays.</a:t>
            </a:r>
          </a:p>
          <a:p>
            <a:r>
              <a:rPr lang="en-US" sz="2000" i="0" dirty="0">
                <a:effectLst/>
              </a:rPr>
              <a:t>Donations may be placed under the stairwell</a:t>
            </a:r>
          </a:p>
          <a:p>
            <a:r>
              <a:rPr lang="en-US" sz="2000" b="1" i="0" dirty="0">
                <a:effectLst/>
              </a:rPr>
              <a:t>Please donate only:</a:t>
            </a:r>
            <a:endParaRPr lang="en-US" sz="2000" b="0" i="0" dirty="0">
              <a:effectLst/>
            </a:endParaRPr>
          </a:p>
          <a:p>
            <a:pPr lvl="1"/>
            <a:r>
              <a:rPr lang="en-US" sz="2000" b="0" i="0" dirty="0">
                <a:effectLst/>
              </a:rPr>
              <a:t>Newer books in </a:t>
            </a:r>
            <a:r>
              <a:rPr lang="en-US" sz="2000" b="0" i="0" u="sng" dirty="0">
                <a:effectLst/>
              </a:rPr>
              <a:t>good condition</a:t>
            </a:r>
            <a:endParaRPr lang="en-US" sz="2000" b="0" i="0" dirty="0">
              <a:effectLst/>
            </a:endParaRPr>
          </a:p>
          <a:p>
            <a:pPr lvl="1"/>
            <a:r>
              <a:rPr lang="en-US" sz="2000" b="0" i="0" dirty="0">
                <a:effectLst/>
              </a:rPr>
              <a:t>Fiction and nonfiction</a:t>
            </a:r>
          </a:p>
          <a:p>
            <a:pPr lvl="1"/>
            <a:r>
              <a:rPr lang="en-US" sz="2000" b="0" i="0" dirty="0">
                <a:effectLst/>
              </a:rPr>
              <a:t>Children’s books</a:t>
            </a:r>
          </a:p>
          <a:p>
            <a:pPr lvl="1"/>
            <a:r>
              <a:rPr lang="en-US" sz="2000" b="0" i="0" dirty="0">
                <a:effectLst/>
              </a:rPr>
              <a:t>DVDs &amp; CDs</a:t>
            </a:r>
          </a:p>
          <a:p>
            <a:pPr lvl="1"/>
            <a:r>
              <a:rPr lang="en-US" sz="2000" b="0" i="0" dirty="0">
                <a:effectLst/>
              </a:rPr>
              <a:t>Paperbacks especially needed</a:t>
            </a:r>
          </a:p>
          <a:p>
            <a:pPr lvl="1"/>
            <a:endParaRPr lang="en-US" sz="2000" dirty="0"/>
          </a:p>
          <a:p>
            <a:r>
              <a:rPr lang="en-US" sz="2000" b="0" i="0" dirty="0">
                <a:effectLst/>
              </a:rPr>
              <a:t>No VHS tapes, cassettes, technical books, encyclopedias, textbooks, or magazines</a:t>
            </a:r>
          </a:p>
          <a:p>
            <a:r>
              <a:rPr lang="en-US" sz="2000" dirty="0"/>
              <a:t>Books not accepted may be placed in the book bin at the Wyckoff Recycling Center</a:t>
            </a:r>
            <a:endParaRPr lang="en-US" sz="2000" b="0" i="0" dirty="0">
              <a:effectLst/>
            </a:endParaRPr>
          </a:p>
          <a:p>
            <a:endParaRPr lang="en-US" sz="1400" b="0" i="0" dirty="0">
              <a:effectLst/>
            </a:endParaRPr>
          </a:p>
          <a:p>
            <a:endParaRPr lang="en-US" sz="1400" dirty="0"/>
          </a:p>
        </p:txBody>
      </p:sp>
    </p:spTree>
    <p:extLst>
      <p:ext uri="{BB962C8B-B14F-4D97-AF65-F5344CB8AC3E}">
        <p14:creationId xmlns:p14="http://schemas.microsoft.com/office/powerpoint/2010/main" val="2011099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DF2412-4E32-3CA9-5909-C4B5765FF9D7}"/>
              </a:ext>
            </a:extLst>
          </p:cNvPr>
          <p:cNvSpPr>
            <a:spLocks noGrp="1"/>
          </p:cNvSpPr>
          <p:nvPr>
            <p:ph type="title"/>
          </p:nvPr>
        </p:nvSpPr>
        <p:spPr>
          <a:xfrm>
            <a:off x="433932" y="1063299"/>
            <a:ext cx="6618181" cy="1642970"/>
          </a:xfrm>
        </p:spPr>
        <p:txBody>
          <a:bodyPr anchor="b">
            <a:noAutofit/>
          </a:bodyPr>
          <a:lstStyle/>
          <a:p>
            <a:r>
              <a:rPr lang="en-US" sz="4800" dirty="0"/>
              <a:t>Wyckoff Environmental Commission/Green Team</a:t>
            </a:r>
            <a:br>
              <a:rPr lang="en-US" sz="4800" dirty="0"/>
            </a:br>
            <a:r>
              <a:rPr lang="en-US" sz="4800" dirty="0"/>
              <a:t>March 26, 2025</a:t>
            </a:r>
          </a:p>
        </p:txBody>
      </p:sp>
      <p:sp>
        <p:nvSpPr>
          <p:cNvPr id="3" name="Content Placeholder 2">
            <a:extLst>
              <a:ext uri="{FF2B5EF4-FFF2-40B4-BE49-F238E27FC236}">
                <a16:creationId xmlns:a16="http://schemas.microsoft.com/office/drawing/2014/main" id="{E879E2EB-DB35-730D-69EB-1D6258B91666}"/>
              </a:ext>
            </a:extLst>
          </p:cNvPr>
          <p:cNvSpPr>
            <a:spLocks noGrp="1"/>
          </p:cNvSpPr>
          <p:nvPr>
            <p:ph idx="1"/>
          </p:nvPr>
        </p:nvSpPr>
        <p:spPr>
          <a:xfrm>
            <a:off x="1085427" y="3293220"/>
            <a:ext cx="5315189" cy="2171410"/>
          </a:xfrm>
        </p:spPr>
        <p:txBody>
          <a:bodyPr anchor="t">
            <a:normAutofit/>
          </a:bodyPr>
          <a:lstStyle/>
          <a:p>
            <a:pPr marL="0" indent="0">
              <a:buNone/>
            </a:pPr>
            <a:r>
              <a:rPr lang="en-US" sz="3200" dirty="0"/>
              <a:t>Waste Reduction</a:t>
            </a:r>
          </a:p>
          <a:p>
            <a:pPr marL="0" indent="0">
              <a:buNone/>
            </a:pPr>
            <a:r>
              <a:rPr lang="en-US" sz="3200" dirty="0"/>
              <a:t>Recycling</a:t>
            </a:r>
          </a:p>
          <a:p>
            <a:pPr marL="0" indent="0">
              <a:buNone/>
            </a:pPr>
            <a:r>
              <a:rPr lang="en-US" sz="3200" dirty="0"/>
              <a:t>Other Options</a:t>
            </a:r>
          </a:p>
        </p:txBody>
      </p:sp>
      <p:sp>
        <p:nvSpPr>
          <p:cNvPr id="14" name="Rectangle 1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logo with a tree and roots&#10;&#10;AI-generated content may be incorrect.">
            <a:extLst>
              <a:ext uri="{FF2B5EF4-FFF2-40B4-BE49-F238E27FC236}">
                <a16:creationId xmlns:a16="http://schemas.microsoft.com/office/drawing/2014/main" id="{A100D3D1-C6B1-DA5F-8962-57558C20E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5967" y="1406601"/>
            <a:ext cx="4170530" cy="4076690"/>
          </a:xfrm>
          <a:prstGeom prst="rect">
            <a:avLst/>
          </a:prstGeom>
        </p:spPr>
      </p:pic>
    </p:spTree>
    <p:extLst>
      <p:ext uri="{BB962C8B-B14F-4D97-AF65-F5344CB8AC3E}">
        <p14:creationId xmlns:p14="http://schemas.microsoft.com/office/powerpoint/2010/main" val="1870929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0FC018-19DC-20ED-EDA7-F2567F066190}"/>
              </a:ext>
            </a:extLst>
          </p:cNvPr>
          <p:cNvSpPr>
            <a:spLocks noGrp="1"/>
          </p:cNvSpPr>
          <p:nvPr>
            <p:ph type="title"/>
          </p:nvPr>
        </p:nvSpPr>
        <p:spPr>
          <a:xfrm>
            <a:off x="1137033" y="670559"/>
            <a:ext cx="4683321" cy="2148841"/>
          </a:xfrm>
        </p:spPr>
        <p:txBody>
          <a:bodyPr anchor="t">
            <a:normAutofit/>
          </a:bodyPr>
          <a:lstStyle/>
          <a:p>
            <a:r>
              <a:rPr lang="en-US"/>
              <a:t>Composting	</a:t>
            </a:r>
            <a:endParaRPr lang="en-US" dirty="0"/>
          </a:p>
        </p:txBody>
      </p:sp>
      <p:pic>
        <p:nvPicPr>
          <p:cNvPr id="4" name="Picture 3">
            <a:extLst>
              <a:ext uri="{FF2B5EF4-FFF2-40B4-BE49-F238E27FC236}">
                <a16:creationId xmlns:a16="http://schemas.microsoft.com/office/drawing/2014/main" id="{4BDE97BE-5A78-900A-AA41-6AE74F3610C1}"/>
              </a:ext>
            </a:extLst>
          </p:cNvPr>
          <p:cNvPicPr>
            <a:picLocks noChangeAspect="1"/>
          </p:cNvPicPr>
          <p:nvPr/>
        </p:nvPicPr>
        <p:blipFill>
          <a:blip r:embed="rId2">
            <a:extLst>
              <a:ext uri="{28A0092B-C50C-407E-A947-70E740481C1C}">
                <a14:useLocalDpi xmlns:a14="http://schemas.microsoft.com/office/drawing/2010/main" val="0"/>
              </a:ext>
            </a:extLst>
          </a:blip>
          <a:srcRect l="19118" r="3944"/>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5" name="Content Placeholder 4">
            <a:extLst>
              <a:ext uri="{FF2B5EF4-FFF2-40B4-BE49-F238E27FC236}">
                <a16:creationId xmlns:a16="http://schemas.microsoft.com/office/drawing/2014/main" id="{867153F5-3382-2CC7-F5C9-19FFE7F47C39}"/>
              </a:ext>
            </a:extLst>
          </p:cNvPr>
          <p:cNvSpPr>
            <a:spLocks noGrp="1"/>
          </p:cNvSpPr>
          <p:nvPr>
            <p:ph idx="1"/>
          </p:nvPr>
        </p:nvSpPr>
        <p:spPr>
          <a:xfrm>
            <a:off x="6797003" y="670559"/>
            <a:ext cx="5286140" cy="5445076"/>
          </a:xfrm>
        </p:spPr>
        <p:txBody>
          <a:bodyPr anchor="t">
            <a:normAutofit/>
          </a:bodyPr>
          <a:lstStyle/>
          <a:p>
            <a:r>
              <a:rPr lang="en-US" sz="2400" dirty="0"/>
              <a:t>And last but far from least, food waste is the greatest source of residential waste.</a:t>
            </a:r>
          </a:p>
          <a:p>
            <a:r>
              <a:rPr lang="en-US" sz="2400" dirty="0"/>
              <a:t>Backyard composting is the ultimate recycling action!</a:t>
            </a:r>
          </a:p>
          <a:p>
            <a:r>
              <a:rPr lang="en-US" sz="2400" dirty="0"/>
              <a:t>The Wyckoff Environmental Commission has held annual composting workshops.</a:t>
            </a:r>
          </a:p>
          <a:p>
            <a:r>
              <a:rPr lang="en-US" sz="2400" dirty="0"/>
              <a:t>Wyckoff sells the Earth Machine Composter at cost to residents ($70).                                                         </a:t>
            </a:r>
          </a:p>
          <a:p>
            <a:pPr marL="0" indent="0">
              <a:buNone/>
            </a:pPr>
            <a:r>
              <a:rPr lang="en-US" sz="2400" dirty="0"/>
              <a:t>To order, email wec@wyckoffnj.gov. </a:t>
            </a:r>
          </a:p>
        </p:txBody>
      </p:sp>
    </p:spTree>
    <p:extLst>
      <p:ext uri="{BB962C8B-B14F-4D97-AF65-F5344CB8AC3E}">
        <p14:creationId xmlns:p14="http://schemas.microsoft.com/office/powerpoint/2010/main" val="3062349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1DEA9F-78D9-7DDB-7B58-67F9B58A33EF}"/>
              </a:ext>
            </a:extLst>
          </p:cNvPr>
          <p:cNvSpPr>
            <a:spLocks noGrp="1"/>
          </p:cNvSpPr>
          <p:nvPr>
            <p:ph type="title"/>
          </p:nvPr>
        </p:nvSpPr>
        <p:spPr>
          <a:xfrm>
            <a:off x="621792" y="1161288"/>
            <a:ext cx="3602736" cy="4526280"/>
          </a:xfrm>
        </p:spPr>
        <p:txBody>
          <a:bodyPr>
            <a:normAutofit/>
          </a:bodyPr>
          <a:lstStyle/>
          <a:p>
            <a:r>
              <a:rPr lang="en-US" sz="4800" dirty="0"/>
              <a:t>Final Messag</a:t>
            </a:r>
            <a:r>
              <a:rPr lang="en-US" sz="4000" dirty="0"/>
              <a:t>e	</a:t>
            </a:r>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95EC1718-2D20-5E54-A453-4DDFBEEF1A84}"/>
              </a:ext>
            </a:extLst>
          </p:cNvPr>
          <p:cNvSpPr>
            <a:spLocks noGrp="1"/>
          </p:cNvSpPr>
          <p:nvPr>
            <p:ph idx="1"/>
          </p:nvPr>
        </p:nvSpPr>
        <p:spPr>
          <a:xfrm>
            <a:off x="5434149" y="932688"/>
            <a:ext cx="5916603" cy="4992624"/>
          </a:xfrm>
        </p:spPr>
        <p:txBody>
          <a:bodyPr anchor="ctr">
            <a:normAutofit/>
          </a:bodyPr>
          <a:lstStyle/>
          <a:p>
            <a:r>
              <a:rPr lang="en-US" dirty="0"/>
              <a:t>Please recycle and take other actions to reduce waste, however,</a:t>
            </a:r>
          </a:p>
          <a:p>
            <a:r>
              <a:rPr lang="en-US" dirty="0"/>
              <a:t>When in doubt, check the Recycle Coach App for </a:t>
            </a:r>
            <a:r>
              <a:rPr lang="en-US" b="1" dirty="0"/>
              <a:t>What Goes Where.</a:t>
            </a:r>
            <a:r>
              <a:rPr lang="en-US" dirty="0"/>
              <a:t> If it’s not there, throw it out!</a:t>
            </a:r>
          </a:p>
          <a:p>
            <a:endParaRPr lang="en-US" sz="2000" dirty="0">
              <a:highlight>
                <a:srgbClr val="FFFF00"/>
              </a:highlight>
            </a:endParaRPr>
          </a:p>
          <a:p>
            <a:endParaRPr lang="en-US" sz="2000" dirty="0">
              <a:highlight>
                <a:srgbClr val="FFFF00"/>
              </a:highlight>
            </a:endParaRPr>
          </a:p>
          <a:p>
            <a:pPr marL="914400" lvl="2" indent="0">
              <a:buNone/>
            </a:pPr>
            <a:r>
              <a:rPr lang="en-US" dirty="0"/>
              <a:t>	</a:t>
            </a:r>
            <a:r>
              <a:rPr lang="en-US" sz="2800" dirty="0"/>
              <a:t>                          THANK YOU!</a:t>
            </a:r>
          </a:p>
        </p:txBody>
      </p:sp>
    </p:spTree>
    <p:extLst>
      <p:ext uri="{BB962C8B-B14F-4D97-AF65-F5344CB8AC3E}">
        <p14:creationId xmlns:p14="http://schemas.microsoft.com/office/powerpoint/2010/main" val="3537273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F9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42FC99-109A-7287-BEBB-3F4C94ACC7F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The Three R’s</a:t>
            </a:r>
          </a:p>
        </p:txBody>
      </p:sp>
      <p:pic>
        <p:nvPicPr>
          <p:cNvPr id="4" name="Content Placeholder 3">
            <a:extLst>
              <a:ext uri="{FF2B5EF4-FFF2-40B4-BE49-F238E27FC236}">
                <a16:creationId xmlns:a16="http://schemas.microsoft.com/office/drawing/2014/main" id="{F76FA64D-22E9-3ADE-75BC-C9C521E1B4B3}"/>
              </a:ext>
            </a:extLst>
          </p:cNvPr>
          <p:cNvPicPr>
            <a:picLocks noGrp="1" noChangeAspect="1"/>
          </p:cNvPicPr>
          <p:nvPr>
            <p:ph idx="1"/>
          </p:nvPr>
        </p:nvPicPr>
        <p:blipFill>
          <a:blip r:embed="rId2"/>
          <a:stretch>
            <a:fillRect/>
          </a:stretch>
        </p:blipFill>
        <p:spPr>
          <a:xfrm>
            <a:off x="4038600" y="802433"/>
            <a:ext cx="8260541" cy="4646552"/>
          </a:xfrm>
          <a:prstGeom prst="rect">
            <a:avLst/>
          </a:prstGeom>
        </p:spPr>
      </p:pic>
    </p:spTree>
    <p:extLst>
      <p:ext uri="{BB962C8B-B14F-4D97-AF65-F5344CB8AC3E}">
        <p14:creationId xmlns:p14="http://schemas.microsoft.com/office/powerpoint/2010/main" val="4278077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FB82B9-6D37-E350-54F0-33E7C92D3610}"/>
              </a:ext>
            </a:extLst>
          </p:cNvPr>
          <p:cNvSpPr>
            <a:spLocks noGrp="1"/>
          </p:cNvSpPr>
          <p:nvPr>
            <p:ph type="title"/>
          </p:nvPr>
        </p:nvSpPr>
        <p:spPr>
          <a:xfrm>
            <a:off x="1136397" y="502020"/>
            <a:ext cx="5323715" cy="1642970"/>
          </a:xfrm>
        </p:spPr>
        <p:txBody>
          <a:bodyPr anchor="b">
            <a:normAutofit/>
          </a:bodyPr>
          <a:lstStyle/>
          <a:p>
            <a:r>
              <a:rPr lang="en-US" sz="4800"/>
              <a:t>The Other R’s!</a:t>
            </a:r>
            <a:endParaRPr lang="en-US" sz="4800" dirty="0"/>
          </a:p>
        </p:txBody>
      </p:sp>
      <p:graphicFrame>
        <p:nvGraphicFramePr>
          <p:cNvPr id="20" name="Content Placeholder 2">
            <a:extLst>
              <a:ext uri="{FF2B5EF4-FFF2-40B4-BE49-F238E27FC236}">
                <a16:creationId xmlns:a16="http://schemas.microsoft.com/office/drawing/2014/main" id="{2F2CA051-8A3A-EA87-0EEF-8E8DBAC460C6}"/>
              </a:ext>
            </a:extLst>
          </p:cNvPr>
          <p:cNvGraphicFramePr>
            <a:graphicFrameLocks noGrp="1"/>
          </p:cNvGraphicFramePr>
          <p:nvPr>
            <p:ph idx="1"/>
          </p:nvPr>
        </p:nvGraphicFramePr>
        <p:xfrm>
          <a:off x="1144923" y="2405894"/>
          <a:ext cx="5315189" cy="3535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Rectangle 3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ew symbols of different types of symbols&#10;&#10;AI-generated content may be incorrect.">
            <a:extLst>
              <a:ext uri="{FF2B5EF4-FFF2-40B4-BE49-F238E27FC236}">
                <a16:creationId xmlns:a16="http://schemas.microsoft.com/office/drawing/2014/main" id="{3CBC2A92-9BD9-FE0F-E931-D8B259DE25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8542" y="909081"/>
            <a:ext cx="3385380" cy="5071731"/>
          </a:xfrm>
          <a:prstGeom prst="rect">
            <a:avLst/>
          </a:prstGeom>
        </p:spPr>
      </p:pic>
    </p:spTree>
    <p:extLst>
      <p:ext uri="{BB962C8B-B14F-4D97-AF65-F5344CB8AC3E}">
        <p14:creationId xmlns:p14="http://schemas.microsoft.com/office/powerpoint/2010/main" val="1080481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05816B-540F-9818-F561-C111AD464CF1}"/>
              </a:ext>
            </a:extLst>
          </p:cNvPr>
          <p:cNvSpPr>
            <a:spLocks noGrp="1"/>
          </p:cNvSpPr>
          <p:nvPr>
            <p:ph type="title"/>
          </p:nvPr>
        </p:nvSpPr>
        <p:spPr>
          <a:xfrm>
            <a:off x="686834" y="1153572"/>
            <a:ext cx="3200400" cy="4461163"/>
          </a:xfrm>
        </p:spPr>
        <p:txBody>
          <a:bodyPr>
            <a:normAutofit/>
          </a:bodyPr>
          <a:lstStyle/>
          <a:p>
            <a:r>
              <a:rPr lang="en-US" sz="4800">
                <a:solidFill>
                  <a:srgbClr val="FFFFFF"/>
                </a:solidFill>
              </a:rPr>
              <a:t>Rethink</a:t>
            </a:r>
            <a:endParaRPr lang="en-US" sz="48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FFE5D63-6432-13AA-3023-8C21A28A277C}"/>
              </a:ext>
            </a:extLst>
          </p:cNvPr>
          <p:cNvSpPr>
            <a:spLocks noGrp="1"/>
          </p:cNvSpPr>
          <p:nvPr>
            <p:ph idx="1"/>
          </p:nvPr>
        </p:nvSpPr>
        <p:spPr>
          <a:xfrm>
            <a:off x="4447308" y="591344"/>
            <a:ext cx="6906491" cy="5585619"/>
          </a:xfrm>
        </p:spPr>
        <p:txBody>
          <a:bodyPr anchor="ctr">
            <a:normAutofit/>
          </a:bodyPr>
          <a:lstStyle/>
          <a:p>
            <a:r>
              <a:rPr lang="en-US" dirty="0"/>
              <a:t>This is primarily focused on changing business behaviors</a:t>
            </a:r>
          </a:p>
          <a:p>
            <a:r>
              <a:rPr lang="en-US" b="0" i="0" dirty="0">
                <a:effectLst/>
                <a:latin typeface="DmSans"/>
              </a:rPr>
              <a:t>Rethink" means shifting away from the assumption that </a:t>
            </a:r>
            <a:r>
              <a:rPr lang="en-US" b="1" i="0" dirty="0">
                <a:effectLst/>
                <a:latin typeface="DmSans"/>
              </a:rPr>
              <a:t>growth must come at the expense of environmental health</a:t>
            </a:r>
            <a:r>
              <a:rPr lang="en-US" b="0" i="0" dirty="0">
                <a:effectLst/>
                <a:latin typeface="DmSans"/>
              </a:rPr>
              <a:t>. Instead, businesses can innovate by developing products and services that minimize resource use, embrace circular economy principles, and deliver value without unnecessary consumption. </a:t>
            </a:r>
          </a:p>
          <a:p>
            <a:endParaRPr lang="en-US" dirty="0"/>
          </a:p>
        </p:txBody>
      </p:sp>
    </p:spTree>
    <p:extLst>
      <p:ext uri="{BB962C8B-B14F-4D97-AF65-F5344CB8AC3E}">
        <p14:creationId xmlns:p14="http://schemas.microsoft.com/office/powerpoint/2010/main" val="2268301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5C136E-63D6-5593-7171-8112B1D6A1A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1DAC46-8273-7548-0307-04C6B848F967}"/>
              </a:ext>
            </a:extLst>
          </p:cNvPr>
          <p:cNvSpPr>
            <a:spLocks noGrp="1"/>
          </p:cNvSpPr>
          <p:nvPr>
            <p:ph type="title"/>
          </p:nvPr>
        </p:nvSpPr>
        <p:spPr>
          <a:xfrm>
            <a:off x="686834" y="1153572"/>
            <a:ext cx="3200400" cy="4461163"/>
          </a:xfrm>
        </p:spPr>
        <p:txBody>
          <a:bodyPr>
            <a:normAutofit/>
          </a:bodyPr>
          <a:lstStyle/>
          <a:p>
            <a:r>
              <a:rPr lang="en-US" sz="4800">
                <a:solidFill>
                  <a:srgbClr val="FFFFFF"/>
                </a:solidFill>
              </a:rPr>
              <a:t>Repair</a:t>
            </a:r>
            <a:endParaRPr lang="en-US" sz="48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BB2ED89-DB28-0309-D701-D4E0E9C5B9C9}"/>
              </a:ext>
            </a:extLst>
          </p:cNvPr>
          <p:cNvSpPr>
            <a:spLocks noGrp="1"/>
          </p:cNvSpPr>
          <p:nvPr>
            <p:ph idx="1"/>
          </p:nvPr>
        </p:nvSpPr>
        <p:spPr>
          <a:xfrm>
            <a:off x="4447308" y="591344"/>
            <a:ext cx="6906491" cy="5585619"/>
          </a:xfrm>
        </p:spPr>
        <p:txBody>
          <a:bodyPr anchor="ctr">
            <a:normAutofit/>
          </a:bodyPr>
          <a:lstStyle/>
          <a:p>
            <a:r>
              <a:rPr lang="en-US" sz="2400" dirty="0"/>
              <a:t>Exactly what it sounds like. Can you repair something that’s broken or worn rather than throwing it out and buying a replacement?</a:t>
            </a:r>
          </a:p>
          <a:p>
            <a:r>
              <a:rPr lang="en-US" sz="2400" dirty="0"/>
              <a:t>It’s a balance between the cost of the repair, the ease of executing the repair, and the cost of a replacement item.</a:t>
            </a:r>
          </a:p>
          <a:p>
            <a:r>
              <a:rPr lang="en-US" sz="2400" dirty="0"/>
              <a:t>Some examples are:</a:t>
            </a:r>
          </a:p>
          <a:p>
            <a:pPr lvl="1"/>
            <a:r>
              <a:rPr lang="en-US" dirty="0"/>
              <a:t>Resoling shoes</a:t>
            </a:r>
          </a:p>
          <a:p>
            <a:pPr lvl="1"/>
            <a:r>
              <a:rPr lang="en-US" dirty="0"/>
              <a:t>Sewing torn seams in clothing</a:t>
            </a:r>
          </a:p>
          <a:p>
            <a:pPr lvl="1"/>
            <a:r>
              <a:rPr lang="en-US" dirty="0"/>
              <a:t>Sharpening dull knives and garden tools</a:t>
            </a:r>
          </a:p>
          <a:p>
            <a:r>
              <a:rPr lang="en-US" sz="2400" dirty="0"/>
              <a:t>Several towns in Bergen County have implemented annual repair cafés for small appliances.</a:t>
            </a:r>
          </a:p>
          <a:p>
            <a:pPr marL="0" indent="0">
              <a:buNone/>
            </a:pPr>
            <a:endParaRPr lang="en-US" sz="1700" dirty="0"/>
          </a:p>
        </p:txBody>
      </p:sp>
    </p:spTree>
    <p:extLst>
      <p:ext uri="{BB962C8B-B14F-4D97-AF65-F5344CB8AC3E}">
        <p14:creationId xmlns:p14="http://schemas.microsoft.com/office/powerpoint/2010/main" val="2920953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5C136E-63D6-5593-7171-8112B1D6A1A7}"/>
            </a:ext>
          </a:extLst>
        </p:cNvPr>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1DAC46-8273-7548-0307-04C6B848F967}"/>
              </a:ext>
            </a:extLst>
          </p:cNvPr>
          <p:cNvSpPr>
            <a:spLocks noGrp="1"/>
          </p:cNvSpPr>
          <p:nvPr>
            <p:ph type="title"/>
          </p:nvPr>
        </p:nvSpPr>
        <p:spPr>
          <a:xfrm>
            <a:off x="761800" y="762001"/>
            <a:ext cx="5334197" cy="1708242"/>
          </a:xfrm>
        </p:spPr>
        <p:txBody>
          <a:bodyPr anchor="ctr">
            <a:normAutofit/>
          </a:bodyPr>
          <a:lstStyle/>
          <a:p>
            <a:r>
              <a:rPr lang="en-US" sz="4800" dirty="0"/>
              <a:t>Refuse</a:t>
            </a:r>
          </a:p>
        </p:txBody>
      </p:sp>
      <p:sp>
        <p:nvSpPr>
          <p:cNvPr id="3" name="Content Placeholder 2">
            <a:extLst>
              <a:ext uri="{FF2B5EF4-FFF2-40B4-BE49-F238E27FC236}">
                <a16:creationId xmlns:a16="http://schemas.microsoft.com/office/drawing/2014/main" id="{1BB2ED89-DB28-0309-D701-D4E0E9C5B9C9}"/>
              </a:ext>
            </a:extLst>
          </p:cNvPr>
          <p:cNvSpPr>
            <a:spLocks noGrp="1"/>
          </p:cNvSpPr>
          <p:nvPr>
            <p:ph idx="1"/>
          </p:nvPr>
        </p:nvSpPr>
        <p:spPr>
          <a:xfrm>
            <a:off x="761799" y="2106350"/>
            <a:ext cx="5334197" cy="3769835"/>
          </a:xfrm>
        </p:spPr>
        <p:txBody>
          <a:bodyPr anchor="ctr">
            <a:normAutofit/>
          </a:bodyPr>
          <a:lstStyle/>
          <a:p>
            <a:r>
              <a:rPr lang="en-US" dirty="0"/>
              <a:t>Actively choosing not to purchase or consume unnecessary or unsustainable products.                                        Who else has a drawer like this at home?</a:t>
            </a:r>
          </a:p>
          <a:p>
            <a:pPr marL="0" indent="0">
              <a:buNone/>
            </a:pPr>
            <a:endParaRPr lang="en-US" sz="2000" dirty="0"/>
          </a:p>
        </p:txBody>
      </p:sp>
      <p:pic>
        <p:nvPicPr>
          <p:cNvPr id="4" name="Picture 3" descr="A drawer full of plastic forks and spoons&#10;&#10;AI-generated content may be incorrect.">
            <a:extLst>
              <a:ext uri="{FF2B5EF4-FFF2-40B4-BE49-F238E27FC236}">
                <a16:creationId xmlns:a16="http://schemas.microsoft.com/office/drawing/2014/main" id="{50A4C635-4881-5124-7F65-2C07E98572F2}"/>
              </a:ext>
            </a:extLst>
          </p:cNvPr>
          <p:cNvPicPr>
            <a:picLocks noChangeAspect="1"/>
          </p:cNvPicPr>
          <p:nvPr/>
        </p:nvPicPr>
        <p:blipFill>
          <a:blip r:embed="rId2">
            <a:extLst>
              <a:ext uri="{28A0092B-C50C-407E-A947-70E740481C1C}">
                <a14:useLocalDpi xmlns:a14="http://schemas.microsoft.com/office/drawing/2010/main" val="0"/>
              </a:ext>
            </a:extLst>
          </a:blip>
          <a:srcRect r="2" b="3424"/>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864078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67FE8-9849-0A09-9833-21331A16F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047412-F491-A270-A143-A3F8AE328123}"/>
              </a:ext>
            </a:extLst>
          </p:cNvPr>
          <p:cNvSpPr>
            <a:spLocks noGrp="1"/>
          </p:cNvSpPr>
          <p:nvPr>
            <p:ph type="title"/>
          </p:nvPr>
        </p:nvSpPr>
        <p:spPr/>
        <p:txBody>
          <a:bodyPr>
            <a:normAutofit/>
          </a:bodyPr>
          <a:lstStyle/>
          <a:p>
            <a:r>
              <a:rPr lang="en-US" sz="4800" dirty="0"/>
              <a:t>Refuse!	</a:t>
            </a:r>
          </a:p>
        </p:txBody>
      </p:sp>
      <p:sp>
        <p:nvSpPr>
          <p:cNvPr id="3" name="Content Placeholder 2">
            <a:extLst>
              <a:ext uri="{FF2B5EF4-FFF2-40B4-BE49-F238E27FC236}">
                <a16:creationId xmlns:a16="http://schemas.microsoft.com/office/drawing/2014/main" id="{8F0FE368-EA68-11DF-0164-788FECBC2128}"/>
              </a:ext>
            </a:extLst>
          </p:cNvPr>
          <p:cNvSpPr>
            <a:spLocks noGrp="1"/>
          </p:cNvSpPr>
          <p:nvPr>
            <p:ph sz="half" idx="1"/>
          </p:nvPr>
        </p:nvSpPr>
        <p:spPr/>
        <p:txBody>
          <a:bodyPr/>
          <a:lstStyle/>
          <a:p>
            <a:endParaRPr lang="en-US" dirty="0"/>
          </a:p>
        </p:txBody>
      </p:sp>
      <p:sp>
        <p:nvSpPr>
          <p:cNvPr id="6" name="Content Placeholder 5">
            <a:extLst>
              <a:ext uri="{FF2B5EF4-FFF2-40B4-BE49-F238E27FC236}">
                <a16:creationId xmlns:a16="http://schemas.microsoft.com/office/drawing/2014/main" id="{9D4EDFFE-2F82-1E90-55E1-653C2F381CC8}"/>
              </a:ext>
            </a:extLst>
          </p:cNvPr>
          <p:cNvSpPr>
            <a:spLocks noGrp="1"/>
          </p:cNvSpPr>
          <p:nvPr>
            <p:ph sz="half" idx="2"/>
          </p:nvPr>
        </p:nvSpPr>
        <p:spPr/>
        <p:txBody>
          <a:bodyPr/>
          <a:lstStyle/>
          <a:p>
            <a:r>
              <a:rPr lang="en-US" dirty="0"/>
              <a:t>One example is an initiative called Skip the Stuff – when getting takeout or bringing home leftovers, simply decline the plastic utensils, straws and condiments if you don’t need them.</a:t>
            </a:r>
          </a:p>
          <a:p>
            <a:endParaRPr lang="en-US" dirty="0"/>
          </a:p>
        </p:txBody>
      </p:sp>
      <p:sp>
        <p:nvSpPr>
          <p:cNvPr id="4" name="AutoShape 2">
            <a:extLst>
              <a:ext uri="{FF2B5EF4-FFF2-40B4-BE49-F238E27FC236}">
                <a16:creationId xmlns:a16="http://schemas.microsoft.com/office/drawing/2014/main" id="{ABCA850C-D991-F55B-FD8E-746E2913E4F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aphicFrame>
        <p:nvGraphicFramePr>
          <p:cNvPr id="5" name="Object 4">
            <a:extLst>
              <a:ext uri="{FF2B5EF4-FFF2-40B4-BE49-F238E27FC236}">
                <a16:creationId xmlns:a16="http://schemas.microsoft.com/office/drawing/2014/main" id="{81A07F35-3A81-AB5D-2F05-F34DF0789987}"/>
              </a:ext>
            </a:extLst>
          </p:cNvPr>
          <p:cNvGraphicFramePr>
            <a:graphicFrameLocks noChangeAspect="1"/>
          </p:cNvGraphicFramePr>
          <p:nvPr>
            <p:extLst>
              <p:ext uri="{D42A27DB-BD31-4B8C-83A1-F6EECF244321}">
                <p14:modId xmlns:p14="http://schemas.microsoft.com/office/powerpoint/2010/main" val="526858125"/>
              </p:ext>
            </p:extLst>
          </p:nvPr>
        </p:nvGraphicFramePr>
        <p:xfrm>
          <a:off x="1058863" y="1574393"/>
          <a:ext cx="4664075" cy="5167312"/>
        </p:xfrm>
        <a:graphic>
          <a:graphicData uri="http://schemas.openxmlformats.org/presentationml/2006/ole">
            <mc:AlternateContent xmlns:mc="http://schemas.openxmlformats.org/markup-compatibility/2006">
              <mc:Choice xmlns:v="urn:schemas-microsoft-com:vml" Requires="v">
                <p:oleObj name="Acrobat Document" r:id="rId2" imgW="4663440" imgH="6035040" progId="Acrobat.Document.DC">
                  <p:embed/>
                </p:oleObj>
              </mc:Choice>
              <mc:Fallback>
                <p:oleObj name="Acrobat Document" r:id="rId2" imgW="4663440" imgH="6035040" progId="Acrobat.Document.DC">
                  <p:embed/>
                  <p:pic>
                    <p:nvPicPr>
                      <p:cNvPr id="5" name="Object 4">
                        <a:extLst>
                          <a:ext uri="{FF2B5EF4-FFF2-40B4-BE49-F238E27FC236}">
                            <a16:creationId xmlns:a16="http://schemas.microsoft.com/office/drawing/2014/main" id="{81A07F35-3A81-AB5D-2F05-F34DF0789987}"/>
                          </a:ext>
                        </a:extLst>
                      </p:cNvPr>
                      <p:cNvPicPr/>
                      <p:nvPr/>
                    </p:nvPicPr>
                    <p:blipFill>
                      <a:blip r:embed="rId3"/>
                      <a:stretch>
                        <a:fillRect/>
                      </a:stretch>
                    </p:blipFill>
                    <p:spPr>
                      <a:xfrm>
                        <a:off x="1058863" y="1574393"/>
                        <a:ext cx="4664075" cy="5167312"/>
                      </a:xfrm>
                      <a:prstGeom prst="rect">
                        <a:avLst/>
                      </a:prstGeom>
                    </p:spPr>
                  </p:pic>
                </p:oleObj>
              </mc:Fallback>
            </mc:AlternateContent>
          </a:graphicData>
        </a:graphic>
      </p:graphicFrame>
    </p:spTree>
    <p:extLst>
      <p:ext uri="{BB962C8B-B14F-4D97-AF65-F5344CB8AC3E}">
        <p14:creationId xmlns:p14="http://schemas.microsoft.com/office/powerpoint/2010/main" val="1093336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61FF34-9FDF-BCA9-A611-50EE6238327C}"/>
              </a:ext>
            </a:extLst>
          </p:cNvPr>
          <p:cNvSpPr>
            <a:spLocks noGrp="1"/>
          </p:cNvSpPr>
          <p:nvPr>
            <p:ph type="title"/>
          </p:nvPr>
        </p:nvSpPr>
        <p:spPr>
          <a:xfrm>
            <a:off x="686834" y="1153572"/>
            <a:ext cx="3200400" cy="4461163"/>
          </a:xfrm>
        </p:spPr>
        <p:txBody>
          <a:bodyPr>
            <a:normAutofit/>
          </a:bodyPr>
          <a:lstStyle/>
          <a:p>
            <a:r>
              <a:rPr lang="en-US">
                <a:solidFill>
                  <a:srgbClr val="FFFFFF"/>
                </a:solidFill>
              </a:rPr>
              <a:t>Refuse!	</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ED26B53-80DE-E7AE-EEC3-AEC889DE17C2}"/>
              </a:ext>
            </a:extLst>
          </p:cNvPr>
          <p:cNvSpPr>
            <a:spLocks noGrp="1"/>
          </p:cNvSpPr>
          <p:nvPr>
            <p:ph idx="1"/>
          </p:nvPr>
        </p:nvSpPr>
        <p:spPr>
          <a:xfrm>
            <a:off x="4447308" y="591344"/>
            <a:ext cx="6906491" cy="5585619"/>
          </a:xfrm>
        </p:spPr>
        <p:txBody>
          <a:bodyPr anchor="ctr">
            <a:normAutofit/>
          </a:bodyPr>
          <a:lstStyle/>
          <a:p>
            <a:r>
              <a:rPr lang="en-US" dirty="0"/>
              <a:t>Another is to get off of junk mail lists at </a:t>
            </a:r>
            <a:r>
              <a:rPr lang="en-US" dirty="0">
                <a:hlinkClick r:id="rId2"/>
              </a:rPr>
              <a:t>https://dmachoice.org/</a:t>
            </a:r>
            <a:endParaRPr lang="en-US" dirty="0"/>
          </a:p>
          <a:p>
            <a:r>
              <a:rPr lang="en-US" dirty="0"/>
              <a:t>Stop pre-screened insurance and credit card solicitations at </a:t>
            </a:r>
            <a:r>
              <a:rPr lang="en-US" dirty="0">
                <a:hlinkClick r:id="rId3"/>
              </a:rPr>
              <a:t>https://www.optoutprescreen.com/</a:t>
            </a:r>
            <a:r>
              <a:rPr lang="en-US" dirty="0"/>
              <a:t> </a:t>
            </a:r>
          </a:p>
          <a:p>
            <a:r>
              <a:rPr lang="en-US" dirty="0"/>
              <a:t>Refusing plastic or paper bags in situations where reusable bags are not required is another example of what individuals can do.  Reusable bags are not just for grocery shopping, but also for produce, the pharmacy and many other retail locations. </a:t>
            </a:r>
          </a:p>
        </p:txBody>
      </p:sp>
      <p:sp>
        <p:nvSpPr>
          <p:cNvPr id="4" name="AutoShape 2">
            <a:extLst>
              <a:ext uri="{FF2B5EF4-FFF2-40B4-BE49-F238E27FC236}">
                <a16:creationId xmlns:a16="http://schemas.microsoft.com/office/drawing/2014/main" id="{80B9A447-F081-E1F6-98D6-8707446931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3184984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17833</TotalTime>
  <Words>905</Words>
  <Application>Microsoft Office PowerPoint</Application>
  <PresentationFormat>Widescreen</PresentationFormat>
  <Paragraphs>111</Paragraphs>
  <Slides>21</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9" baseType="lpstr">
      <vt:lpstr>Aptos</vt:lpstr>
      <vt:lpstr>Aptos Display</vt:lpstr>
      <vt:lpstr>Arial</vt:lpstr>
      <vt:lpstr>Calibri</vt:lpstr>
      <vt:lpstr>DmSans</vt:lpstr>
      <vt:lpstr>Google Sans</vt:lpstr>
      <vt:lpstr>Office Theme</vt:lpstr>
      <vt:lpstr>Acrobat Document</vt:lpstr>
      <vt:lpstr>PowerPoint Presentation</vt:lpstr>
      <vt:lpstr>Wyckoff Environmental Commission/Green Team March 26, 2025</vt:lpstr>
      <vt:lpstr>The Three R’s</vt:lpstr>
      <vt:lpstr>The Other R’s!</vt:lpstr>
      <vt:lpstr>Rethink</vt:lpstr>
      <vt:lpstr>Repair</vt:lpstr>
      <vt:lpstr>Refuse</vt:lpstr>
      <vt:lpstr>Refuse! </vt:lpstr>
      <vt:lpstr>Refuse! </vt:lpstr>
      <vt:lpstr>Reduce and Reuse</vt:lpstr>
      <vt:lpstr>Recycling in Wyckoff</vt:lpstr>
      <vt:lpstr>Recycle Coach</vt:lpstr>
      <vt:lpstr>Curbside Recycling </vt:lpstr>
      <vt:lpstr>Recycling Center</vt:lpstr>
      <vt:lpstr>Recycling Center</vt:lpstr>
      <vt:lpstr>Medication Disposal</vt:lpstr>
      <vt:lpstr>Disposal of large white goods</vt:lpstr>
      <vt:lpstr>Disposal of large white goods</vt:lpstr>
      <vt:lpstr>Wyckoff Library</vt:lpstr>
      <vt:lpstr>Composting </vt:lpstr>
      <vt:lpstr>Final Message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 Weiner</dc:creator>
  <cp:lastModifiedBy>Ben Weiner</cp:lastModifiedBy>
  <cp:revision>16</cp:revision>
  <dcterms:created xsi:type="dcterms:W3CDTF">2025-03-08T21:40:37Z</dcterms:created>
  <dcterms:modified xsi:type="dcterms:W3CDTF">2025-03-26T00:57:10Z</dcterms:modified>
</cp:coreProperties>
</file>