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8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Nunito"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418" y="1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9511E0D8-6D1E-77CF-A4B8-146151974D8A}"/>
            </a:ext>
          </a:extLst>
        </p:cNvPr>
        <p:cNvGrpSpPr/>
        <p:nvPr/>
      </p:nvGrpSpPr>
      <p:grpSpPr>
        <a:xfrm>
          <a:off x="0" y="0"/>
          <a:ext cx="0" cy="0"/>
          <a:chOff x="0" y="0"/>
          <a:chExt cx="0" cy="0"/>
        </a:xfrm>
      </p:grpSpPr>
      <p:sp>
        <p:nvSpPr>
          <p:cNvPr id="125" name="Google Shape;125;g34389781552_0_0:notes">
            <a:extLst>
              <a:ext uri="{FF2B5EF4-FFF2-40B4-BE49-F238E27FC236}">
                <a16:creationId xmlns:a16="http://schemas.microsoft.com/office/drawing/2014/main" id="{9290D900-DCF0-E5D0-74DE-8DFC8DCE28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4389781552_0_0:notes">
            <a:extLst>
              <a:ext uri="{FF2B5EF4-FFF2-40B4-BE49-F238E27FC236}">
                <a16:creationId xmlns:a16="http://schemas.microsoft.com/office/drawing/2014/main" id="{DF4035C8-38BD-B795-A0DD-07D28DA083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210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1d5fb3e4d38eca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1d5fb3e4d38eca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#9.  Years ago solar panels were thick and bulky..  No longer …ENPHASE they are dark grey and sleek!   Remember </a:t>
            </a:r>
            <a:r>
              <a:rPr lang="en">
                <a:solidFill>
                  <a:schemeClr val="dk1"/>
                </a:solidFill>
              </a:rPr>
              <a:t>the maple tree in the front yard….. The first solar company I interviewed told me it had to be removed.  But the company that I chose said the tree could remain.  Yea - saved a tree!!</a:t>
            </a:r>
            <a:endParaRPr/>
          </a:p>
          <a:p>
            <a:pPr marL="0" lvl="0" indent="0" algn="l" rtl="0">
              <a:spcBef>
                <a:spcPts val="0"/>
              </a:spcBef>
              <a:spcAft>
                <a:spcPts val="0"/>
              </a:spcAft>
              <a:buNone/>
            </a:pPr>
            <a:r>
              <a:rPr lang="en" b="1" u="sng"/>
              <a:t>This is an involved job - The solar engineers are the ones responsible for coming up with the size and placement of these panels in order to obtain the maximum efficiency.</a:t>
            </a:r>
            <a:endParaRPr b="1" u="sng"/>
          </a:p>
          <a:p>
            <a:pPr marL="0" lvl="0" indent="0" algn="l" rtl="0">
              <a:spcBef>
                <a:spcPts val="0"/>
              </a:spcBef>
              <a:spcAft>
                <a:spcPts val="0"/>
              </a:spcAft>
              <a:buNone/>
            </a:pPr>
            <a:endParaRPr/>
          </a:p>
          <a:p>
            <a:pPr marL="0" lvl="0" indent="0" algn="l" rtl="0">
              <a:spcBef>
                <a:spcPts val="0"/>
              </a:spcBef>
              <a:spcAft>
                <a:spcPts val="0"/>
              </a:spcAft>
              <a:buNone/>
            </a:pPr>
            <a:r>
              <a:rPr lang="en"/>
              <a:t>  My neighbor and I had the engineers create a second letter of support for front panel placement based on where the panels were being used  And then the final placement approval went through.  There were NO changes to the engineer’s original plans.</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0489f7b11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0489f7b11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#10.  These solar panels are guaranteed for 25 years for parts and labor.  </a:t>
            </a:r>
            <a:r>
              <a:rPr lang="en"/>
              <a:t>They are somewhat warm as there is electricity being generated inside of it.  But it is NOT hot by any means.  When you attach the direct sunlight onto the roof one would expect the snow to melt and slide downways!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deb728332a51d6f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6deb728332a51d6f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#11. A new type of solar panel was installed -  which </a:t>
            </a:r>
            <a:r>
              <a:rPr lang="en" b="1"/>
              <a:t>monitors each panel individually </a:t>
            </a:r>
            <a:r>
              <a:rPr lang="en"/>
              <a:t>- 25 panels in total on our house.  It’s interesting that you can watch the panels individually on your phone.  Actually watch the electricity live.   Also if there is a problem with the system, each panel is installed individually so you can see right away where the problem is verses a system without that feature .</a:t>
            </a:r>
            <a:endParaRPr/>
          </a:p>
          <a:p>
            <a:pPr marL="0" lvl="0" indent="0" algn="l" rtl="0">
              <a:spcBef>
                <a:spcPts val="0"/>
              </a:spcBef>
              <a:spcAft>
                <a:spcPts val="0"/>
              </a:spcAft>
              <a:buNone/>
            </a:pPr>
            <a:r>
              <a:rPr lang="en" b="1"/>
              <a:t>Darker panels are producing less electricity</a:t>
            </a:r>
            <a:r>
              <a:rPr lang="en"/>
              <a:t>.  In this case they were being shaded by that maple tree.  There was a shading assessment in the beginning and panels and locations worked out then.   What type you get depends on the system the company is using.</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429ecdb3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429ecdb3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#9.  You can watch where the electricity is going in real time on your phone.</a:t>
            </a:r>
            <a:endParaRPr/>
          </a:p>
          <a:p>
            <a:pPr marL="0" lvl="0" indent="0" algn="l" rtl="0">
              <a:spcBef>
                <a:spcPts val="0"/>
              </a:spcBef>
              <a:spcAft>
                <a:spcPts val="0"/>
              </a:spcAft>
              <a:buNone/>
            </a:pPr>
            <a:r>
              <a:rPr lang="en"/>
              <a:t>And see what each panel is doing individually.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d3226fc6e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d3226fc6e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13.  Ask your neighbors and friends who have solar panels for their experience.  Investigate several companies - don’t go for the first one.  There are over 260 solar companies in the state of NJ.</a:t>
            </a:r>
            <a:r>
              <a:rPr lang="en">
                <a:solidFill>
                  <a:schemeClr val="dk1"/>
                </a:solidFill>
              </a:rPr>
              <a:t>  My company (GPE) in business since 2009 (16 years), had an office in the state, easy to communicate with, and was highly ranked by the watchdog company…</a:t>
            </a:r>
            <a:r>
              <a:rPr lang="en"/>
              <a:t> Keep a list of questions as you interview the companies.  Go for a company that has an office in the state.  Disreputable companies exist - be careful!  Use a watchdog company to compare the solar companies you are interested in, side by side, BEFORE YOU CHOOSE ONE.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6deb728332a51d6f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6deb728332a51d6f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14.  Comparing……………………..Watchdog companies do NOT sell or install solar panels.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01f304c88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01f304c88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15…………….</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01301c5606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01301c5606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16.  IT depends… at least 3 different things to be considered.   Biggest benefits come to you if you purchase the project.  You get the federal tax rebate (30%)</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01301c5606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01301c5606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17. Lets look at the  financial benefits - we will first address NET METERING. The Excess electricity gets saved and credited to you, and,  when you aren’t capturing much, your energy can come “out of the nest”</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d3226fc6e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d3226fc6e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18. Other Financial Benefits to home owners besides net metering include….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Good evening!  I am a retired veterinarian (38 years at the OAH) and wanted to share my family’s journey as we decided to have solar panels installed at our home.  ….. I am not a solar engineer -  but I have had a wonderful experience with solar panels - My </a:t>
            </a:r>
            <a:r>
              <a:rPr lang="en" b="1"/>
              <a:t>GOAL</a:t>
            </a:r>
            <a:r>
              <a:rPr lang="en"/>
              <a:t> this evening  is to share my experience with my fellow Wyckoff residents and provide some tips that may help expedite the process.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3ff2b8486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3ff2b8486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 19.  This is for </a:t>
            </a:r>
            <a:r>
              <a:rPr lang="en" b="1" u="sng">
                <a:solidFill>
                  <a:schemeClr val="dk1"/>
                </a:solidFill>
              </a:rPr>
              <a:t>a company wants to be labeled as being green </a:t>
            </a:r>
            <a:r>
              <a:rPr lang="en">
                <a:solidFill>
                  <a:schemeClr val="dk1"/>
                </a:solidFill>
              </a:rPr>
              <a:t>-They can do that without having produced electricity themselves, by buying the electricity from us!!  SRECs are a way to account for and encourage renewable energy production and usage.  Getting signed up is a process - but you only have to do it once.  You can post them the first and the 15th of the month.  I have been getting the $85 checks.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44549b35f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44549b35f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 (Questions…)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d85349ce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d85349ce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goal here is to show you how I navigated to the point of having an economical and environmentally sound source of electricity for our home for 25 years or more. (Solar panel parts and labor– guaranteed for 25 years!)  I am focusing on solar panels as a way of saving money, as the cost of electricity is going up and up.  It should be a high return on investment, meaning that the amount I will save in a few years will more than equal the cost of my system..  </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d3226fc6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d3226fc6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2. I want to make a positive impact on the environment. I am 43 years old having my first baby - I am especially concerned for his upcoming world!  …………. MAIN WAY TO SLOW CLIMATE CHANGE IS TO </a:t>
            </a:r>
            <a:r>
              <a:rPr lang="en" sz="1300" b="1"/>
              <a:t>QUIT BURNING FOSSIL FUELS</a:t>
            </a:r>
            <a:endParaRPr sz="1300" b="1"/>
          </a:p>
          <a:p>
            <a:pPr marL="0" lvl="0" indent="0" algn="l" rtl="0">
              <a:spcBef>
                <a:spcPts val="0"/>
              </a:spcBef>
              <a:spcAft>
                <a:spcPts val="0"/>
              </a:spcAft>
              <a:buNone/>
            </a:pPr>
            <a:r>
              <a:rPr lang="en" sz="1300" b="1"/>
              <a:t>(thanks to Denise Capparelli’s web site and Ben’s upcoming presentation, we will all be much better at it!)</a:t>
            </a:r>
            <a:endParaRPr sz="1300" b="1"/>
          </a:p>
          <a:p>
            <a:pPr marL="0" lvl="0" indent="0" algn="l" rtl="0">
              <a:spcBef>
                <a:spcPts val="0"/>
              </a:spcBef>
              <a:spcAft>
                <a:spcPts val="0"/>
              </a:spcAft>
              <a:buNone/>
            </a:pPr>
            <a:endParaRPr sz="1300"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4464f4b3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4464f4b3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You call and sign up in 2 minutes!.  Lots of promotions - gift cards special initial rates, etc.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0270c84d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0270c84d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0" algn="l" rtl="0">
              <a:lnSpc>
                <a:spcPct val="115000"/>
              </a:lnSpc>
              <a:spcBef>
                <a:spcPts val="0"/>
              </a:spcBef>
              <a:spcAft>
                <a:spcPts val="1200"/>
              </a:spcAft>
              <a:buClr>
                <a:schemeClr val="dk1"/>
              </a:buClr>
              <a:buSzPts val="1100"/>
              <a:buFont typeface="Arial"/>
              <a:buNone/>
            </a:pPr>
            <a:r>
              <a:rPr lang="en"/>
              <a:t>#4.  Remember renewable energy costs more than polluting energy -</a:t>
            </a:r>
            <a:r>
              <a:rPr lang="en" b="1"/>
              <a:t> its not going to save you money immediately,</a:t>
            </a:r>
            <a:r>
              <a:rPr lang="en"/>
              <a:t> but it will lower greenhouse gases which is sooo important!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49fba2b1ad2394d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49fba2b1ad2394d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To review this - what led me to solar….  Look at the current information for 2025…</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6deb728332a51d6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6deb728332a51d6f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#6. </a:t>
            </a:r>
            <a:r>
              <a:rPr lang="en" sz="1200">
                <a:solidFill>
                  <a:schemeClr val="dk1"/>
                </a:solidFill>
              </a:rPr>
              <a:t> …Starting my investigation…..Let’s have a show of hands - who currently has solar panels, who is curious about solar panels..</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Estimate that it will take about 4- 6 years to recoup the initial investment.  ECONOMIC BENEFITS ARE BIG!</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Back to the picture….</a:t>
            </a:r>
            <a:r>
              <a:rPr lang="en" sz="1200" b="1"/>
              <a:t>Direction of the sun</a:t>
            </a:r>
            <a:r>
              <a:rPr lang="en" sz="1200"/>
              <a:t> - will it work?   </a:t>
            </a:r>
            <a:r>
              <a:rPr lang="en" sz="1200">
                <a:solidFill>
                  <a:schemeClr val="dk1"/>
                </a:solidFill>
              </a:rPr>
              <a:t>The direction of the sun hitting the roof, you just don’t want it to ALL be facing NORTH (Mine is facing NW).  Most solar companies will let you know pretty quickly through a site survey if your house is a candidate for solar panels for no charge, so don’t sweat it.  Check it out….</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41856d72eb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41856d72eb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#7. First assess the property and the roof   -  extensive inspection by the solar company (s).  My Massachusetts friend had to have re-inforcements or slats placed under her roof from the attic side.  My neighbor’s entire roof needed to be replaced - that was done at same time as solar panels.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0cc92827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0cc92827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#8. Assuming that all goes well, next is creating the project and ordering the parts. This is day one for installing racks, it will be another day for panels to be installed. </a:t>
            </a:r>
            <a:r>
              <a:rPr lang="en" b="1" u="sng"/>
              <a:t> Number and placement is decided by the solar engineers based on where the maximum efficiency occurs.</a:t>
            </a:r>
            <a:r>
              <a:rPr lang="en" b="1"/>
              <a:t>    (Also, Look at the shade on the left picture… I did not want to cut down the tree - DID’T HAVE TO)</a:t>
            </a:r>
            <a:endParaRPr b="1"/>
          </a:p>
          <a:p>
            <a:pPr marL="0" lvl="0" indent="0" algn="l" rtl="0">
              <a:spcBef>
                <a:spcPts val="0"/>
              </a:spcBef>
              <a:spcAft>
                <a:spcPts val="0"/>
              </a:spcAft>
              <a:buNone/>
            </a:pPr>
            <a:endParaRPr b="1"/>
          </a:p>
          <a:p>
            <a:pPr marL="0" lvl="0" indent="0" algn="l" rtl="0">
              <a:spcBef>
                <a:spcPts val="0"/>
              </a:spcBef>
              <a:spcAft>
                <a:spcPts val="0"/>
              </a:spcAft>
              <a:buNone/>
            </a:pPr>
            <a:r>
              <a:rPr lang="en"/>
              <a:t>Duration of the whole process till you get hooked up?- estimate 3-5 mos until the system goes live.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5067ADC3-8867-746D-2DA0-D9D38917ED2E}"/>
            </a:ext>
          </a:extLst>
        </p:cNvPr>
        <p:cNvGrpSpPr/>
        <p:nvPr/>
      </p:nvGrpSpPr>
      <p:grpSpPr>
        <a:xfrm>
          <a:off x="0" y="0"/>
          <a:ext cx="0" cy="0"/>
          <a:chOff x="0" y="0"/>
          <a:chExt cx="0" cy="0"/>
        </a:xfrm>
      </p:grpSpPr>
      <p:sp>
        <p:nvSpPr>
          <p:cNvPr id="130" name="Google Shape;130;p13">
            <a:extLst>
              <a:ext uri="{FF2B5EF4-FFF2-40B4-BE49-F238E27FC236}">
                <a16:creationId xmlns:a16="http://schemas.microsoft.com/office/drawing/2014/main" id="{8CB6D3BC-CAB1-BA8E-F316-B9B643523EC8}"/>
              </a:ext>
            </a:extLst>
          </p:cNvPr>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pic>
        <p:nvPicPr>
          <p:cNvPr id="131" name="Google Shape;131;p13">
            <a:extLst>
              <a:ext uri="{FF2B5EF4-FFF2-40B4-BE49-F238E27FC236}">
                <a16:creationId xmlns:a16="http://schemas.microsoft.com/office/drawing/2014/main" id="{0871D5C7-6EC4-A5DE-D21D-8E3CB6023532}"/>
              </a:ext>
            </a:extLst>
          </p:cNvPr>
          <p:cNvPicPr preferRelativeResize="0"/>
          <p:nvPr/>
        </p:nvPicPr>
        <p:blipFill>
          <a:blip r:embed="rId3">
            <a:alphaModFix/>
          </a:blip>
          <a:stretch>
            <a:fillRect/>
          </a:stretch>
        </p:blipFill>
        <p:spPr>
          <a:xfrm>
            <a:off x="689020" y="-51515"/>
            <a:ext cx="7701714" cy="5195015"/>
          </a:xfrm>
          <a:prstGeom prst="rect">
            <a:avLst/>
          </a:prstGeom>
          <a:noFill/>
          <a:ln>
            <a:noFill/>
          </a:ln>
        </p:spPr>
      </p:pic>
    </p:spTree>
    <p:extLst>
      <p:ext uri="{BB962C8B-B14F-4D97-AF65-F5344CB8AC3E}">
        <p14:creationId xmlns:p14="http://schemas.microsoft.com/office/powerpoint/2010/main" val="1563152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22"/>
          <p:cNvPicPr preferRelativeResize="0"/>
          <p:nvPr/>
        </p:nvPicPr>
        <p:blipFill>
          <a:blip r:embed="rId3">
            <a:alphaModFix/>
          </a:blip>
          <a:stretch>
            <a:fillRect/>
          </a:stretch>
        </p:blipFill>
        <p:spPr>
          <a:xfrm>
            <a:off x="76200" y="381000"/>
            <a:ext cx="3629027" cy="4838702"/>
          </a:xfrm>
          <a:prstGeom prst="rect">
            <a:avLst/>
          </a:prstGeom>
          <a:noFill/>
          <a:ln>
            <a:noFill/>
          </a:ln>
        </p:spPr>
      </p:pic>
      <p:pic>
        <p:nvPicPr>
          <p:cNvPr id="200" name="Google Shape;200;p22"/>
          <p:cNvPicPr preferRelativeResize="0"/>
          <p:nvPr/>
        </p:nvPicPr>
        <p:blipFill>
          <a:blip r:embed="rId4">
            <a:alphaModFix/>
          </a:blip>
          <a:stretch>
            <a:fillRect/>
          </a:stretch>
        </p:blipFill>
        <p:spPr>
          <a:xfrm>
            <a:off x="5514963" y="381000"/>
            <a:ext cx="3629027" cy="4838702"/>
          </a:xfrm>
          <a:prstGeom prst="rect">
            <a:avLst/>
          </a:prstGeom>
          <a:noFill/>
          <a:ln>
            <a:noFill/>
          </a:ln>
        </p:spPr>
      </p:pic>
      <p:sp>
        <p:nvSpPr>
          <p:cNvPr id="201" name="Google Shape;201;p22"/>
          <p:cNvSpPr txBox="1"/>
          <p:nvPr/>
        </p:nvSpPr>
        <p:spPr>
          <a:xfrm>
            <a:off x="4222950" y="2339850"/>
            <a:ext cx="8307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chemeClr val="dk2"/>
                </a:solidFill>
              </a:rPr>
              <a:t>After</a:t>
            </a:r>
            <a:endParaRPr sz="2300">
              <a:solidFill>
                <a:schemeClr val="dk2"/>
              </a:solidFill>
            </a:endParaRPr>
          </a:p>
        </p:txBody>
      </p:sp>
      <p:sp>
        <p:nvSpPr>
          <p:cNvPr id="202" name="Google Shape;202;p2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3"/>
          <p:cNvPicPr preferRelativeResize="0"/>
          <p:nvPr/>
        </p:nvPicPr>
        <p:blipFill>
          <a:blip r:embed="rId3">
            <a:alphaModFix/>
          </a:blip>
          <a:stretch>
            <a:fillRect/>
          </a:stretch>
        </p:blipFill>
        <p:spPr>
          <a:xfrm>
            <a:off x="4657277" y="210475"/>
            <a:ext cx="3541898" cy="4722551"/>
          </a:xfrm>
          <a:prstGeom prst="rect">
            <a:avLst/>
          </a:prstGeom>
          <a:noFill/>
          <a:ln>
            <a:noFill/>
          </a:ln>
        </p:spPr>
      </p:pic>
      <p:sp>
        <p:nvSpPr>
          <p:cNvPr id="208" name="Google Shape;208;p23"/>
          <p:cNvSpPr txBox="1"/>
          <p:nvPr/>
        </p:nvSpPr>
        <p:spPr>
          <a:xfrm>
            <a:off x="951700" y="1894000"/>
            <a:ext cx="31572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dk2"/>
                </a:solidFill>
                <a:latin typeface="Calibri"/>
                <a:ea typeface="Calibri"/>
                <a:cs typeface="Calibri"/>
                <a:sym typeface="Calibri"/>
              </a:rPr>
              <a:t>And it will even melt some snow in the winter!</a:t>
            </a:r>
            <a:endParaRPr sz="2400">
              <a:solidFill>
                <a:schemeClr val="dk2"/>
              </a:solidFill>
              <a:latin typeface="Calibri"/>
              <a:ea typeface="Calibri"/>
              <a:cs typeface="Calibri"/>
              <a:sym typeface="Calibri"/>
            </a:endParaRPr>
          </a:p>
        </p:txBody>
      </p:sp>
      <p:sp>
        <p:nvSpPr>
          <p:cNvPr id="209" name="Google Shape;209;p2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4"/>
          <p:cNvSpPr txBox="1">
            <a:spLocks noGrp="1"/>
          </p:cNvSpPr>
          <p:nvPr>
            <p:ph type="title"/>
          </p:nvPr>
        </p:nvSpPr>
        <p:spPr>
          <a:xfrm>
            <a:off x="275700" y="278875"/>
            <a:ext cx="8592600" cy="93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Enphase solar panels:   Watch live on your phone…….</a:t>
            </a:r>
            <a:endParaRPr/>
          </a:p>
        </p:txBody>
      </p:sp>
      <p:pic>
        <p:nvPicPr>
          <p:cNvPr id="215" name="Google Shape;215;p24"/>
          <p:cNvPicPr preferRelativeResize="0"/>
          <p:nvPr/>
        </p:nvPicPr>
        <p:blipFill rotWithShape="1">
          <a:blip r:embed="rId3">
            <a:alphaModFix/>
          </a:blip>
          <a:srcRect t="30235"/>
          <a:stretch/>
        </p:blipFill>
        <p:spPr>
          <a:xfrm>
            <a:off x="3038850" y="929301"/>
            <a:ext cx="2563101" cy="3869900"/>
          </a:xfrm>
          <a:prstGeom prst="rect">
            <a:avLst/>
          </a:prstGeom>
          <a:noFill/>
          <a:ln w="19050" cap="flat" cmpd="sng">
            <a:solidFill>
              <a:schemeClr val="dk2"/>
            </a:solidFill>
            <a:prstDash val="solid"/>
            <a:round/>
            <a:headEnd type="none" w="sm" len="sm"/>
            <a:tailEnd type="none" w="sm" len="sm"/>
          </a:ln>
        </p:spPr>
      </p:pic>
      <p:sp>
        <p:nvSpPr>
          <p:cNvPr id="216" name="Google Shape;216;p24"/>
          <p:cNvSpPr txBox="1"/>
          <p:nvPr/>
        </p:nvSpPr>
        <p:spPr>
          <a:xfrm>
            <a:off x="6188450" y="2571750"/>
            <a:ext cx="25011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2"/>
                </a:solidFill>
                <a:latin typeface="Calibri"/>
                <a:ea typeface="Calibri"/>
                <a:cs typeface="Calibri"/>
                <a:sym typeface="Calibri"/>
              </a:rPr>
              <a:t>Panel by panel monitoring in real</a:t>
            </a:r>
            <a:endParaRPr sz="1300">
              <a:solidFill>
                <a:schemeClr val="dk2"/>
              </a:solidFill>
              <a:latin typeface="Calibri"/>
              <a:ea typeface="Calibri"/>
              <a:cs typeface="Calibri"/>
              <a:sym typeface="Calibri"/>
            </a:endParaRPr>
          </a:p>
          <a:p>
            <a:pPr marL="0" lvl="0" indent="0" algn="l" rtl="0">
              <a:spcBef>
                <a:spcPts val="0"/>
              </a:spcBef>
              <a:spcAft>
                <a:spcPts val="0"/>
              </a:spcAft>
              <a:buNone/>
            </a:pPr>
            <a:r>
              <a:rPr lang="en" sz="1300">
                <a:solidFill>
                  <a:schemeClr val="dk2"/>
                </a:solidFill>
                <a:latin typeface="Calibri"/>
                <a:ea typeface="Calibri"/>
                <a:cs typeface="Calibri"/>
                <a:sym typeface="Calibri"/>
              </a:rPr>
              <a:t>Time.  25 panels in all.</a:t>
            </a:r>
            <a:endParaRPr sz="1300">
              <a:solidFill>
                <a:schemeClr val="dk2"/>
              </a:solidFill>
              <a:latin typeface="Calibri"/>
              <a:ea typeface="Calibri"/>
              <a:cs typeface="Calibri"/>
              <a:sym typeface="Calibri"/>
            </a:endParaRPr>
          </a:p>
        </p:txBody>
      </p:sp>
      <p:sp>
        <p:nvSpPr>
          <p:cNvPr id="217" name="Google Shape;217;p2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25"/>
          <p:cNvPicPr preferRelativeResize="0"/>
          <p:nvPr/>
        </p:nvPicPr>
        <p:blipFill>
          <a:blip r:embed="rId3">
            <a:alphaModFix/>
          </a:blip>
          <a:stretch>
            <a:fillRect/>
          </a:stretch>
        </p:blipFill>
        <p:spPr>
          <a:xfrm>
            <a:off x="3037550" y="366675"/>
            <a:ext cx="2750126" cy="4624425"/>
          </a:xfrm>
          <a:prstGeom prst="rect">
            <a:avLst/>
          </a:prstGeom>
          <a:noFill/>
          <a:ln w="9525" cap="flat" cmpd="sng">
            <a:solidFill>
              <a:schemeClr val="dk2"/>
            </a:solidFill>
            <a:prstDash val="solid"/>
            <a:round/>
            <a:headEnd type="none" w="sm" len="sm"/>
            <a:tailEnd type="none" w="sm" len="sm"/>
          </a:ln>
        </p:spPr>
      </p:pic>
      <p:sp>
        <p:nvSpPr>
          <p:cNvPr id="223" name="Google Shape;223;p2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6"/>
          <p:cNvSpPr txBox="1">
            <a:spLocks noGrp="1"/>
          </p:cNvSpPr>
          <p:nvPr>
            <p:ph type="title"/>
          </p:nvPr>
        </p:nvSpPr>
        <p:spPr>
          <a:xfrm>
            <a:off x="819150" y="2908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do you decide on a solar company?</a:t>
            </a:r>
            <a:endParaRPr/>
          </a:p>
          <a:p>
            <a:pPr marL="0" lvl="0" indent="0" algn="l" rtl="0">
              <a:spcBef>
                <a:spcPts val="0"/>
              </a:spcBef>
              <a:spcAft>
                <a:spcPts val="0"/>
              </a:spcAft>
              <a:buNone/>
            </a:pPr>
            <a:r>
              <a:rPr lang="en"/>
              <a:t>Over 260 solar companies in New Jersey!</a:t>
            </a:r>
            <a:endParaRPr/>
          </a:p>
        </p:txBody>
      </p:sp>
      <p:sp>
        <p:nvSpPr>
          <p:cNvPr id="229" name="Google Shape;229;p26"/>
          <p:cNvSpPr txBox="1">
            <a:spLocks noGrp="1"/>
          </p:cNvSpPr>
          <p:nvPr>
            <p:ph type="body" idx="1"/>
          </p:nvPr>
        </p:nvSpPr>
        <p:spPr>
          <a:xfrm>
            <a:off x="446450" y="1597150"/>
            <a:ext cx="4510200" cy="23232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7438" b="1"/>
              <a:t>#1 - Ask your neighbors and friend</a:t>
            </a:r>
            <a:r>
              <a:rPr lang="en" sz="7500" b="1"/>
              <a:t>s </a:t>
            </a:r>
            <a:r>
              <a:rPr lang="en" sz="5800"/>
              <a:t>who have solar panels for their experience.</a:t>
            </a:r>
            <a:endParaRPr sz="5800"/>
          </a:p>
          <a:p>
            <a:pPr marL="0" lvl="0" indent="0" algn="l" rtl="0">
              <a:spcBef>
                <a:spcPts val="1200"/>
              </a:spcBef>
              <a:spcAft>
                <a:spcPts val="0"/>
              </a:spcAft>
              <a:buNone/>
            </a:pPr>
            <a:r>
              <a:rPr lang="en" sz="5800"/>
              <a:t>Investigate several companies - don’t go for the first one! (over 260 in the state).  </a:t>
            </a:r>
            <a:endParaRPr sz="5800"/>
          </a:p>
          <a:p>
            <a:pPr marL="0" lvl="0" indent="0" algn="l" rtl="0">
              <a:spcBef>
                <a:spcPts val="1200"/>
              </a:spcBef>
              <a:spcAft>
                <a:spcPts val="0"/>
              </a:spcAft>
              <a:buNone/>
            </a:pPr>
            <a:r>
              <a:rPr lang="en" sz="5800"/>
              <a:t>Keep a list of questions as you interview them, to get answered now or later.</a:t>
            </a:r>
            <a:endParaRPr sz="5800" b="1"/>
          </a:p>
          <a:p>
            <a:pPr marL="0" lvl="0" indent="0" algn="l" rtl="0">
              <a:spcBef>
                <a:spcPts val="1200"/>
              </a:spcBef>
              <a:spcAft>
                <a:spcPts val="0"/>
              </a:spcAft>
              <a:buNone/>
            </a:pPr>
            <a:r>
              <a:rPr lang="en" sz="5800"/>
              <a:t>Go for a company who has an office in the state, and VISIT it if possible.</a:t>
            </a:r>
            <a:endParaRPr sz="5800"/>
          </a:p>
          <a:p>
            <a:pPr marL="0" lvl="0" indent="0" algn="l" rtl="0">
              <a:spcBef>
                <a:spcPts val="1200"/>
              </a:spcBef>
              <a:spcAft>
                <a:spcPts val="0"/>
              </a:spcAft>
              <a:buNone/>
            </a:pPr>
            <a:endParaRPr sz="6388"/>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230" name="Google Shape;230;p26"/>
          <p:cNvPicPr preferRelativeResize="0"/>
          <p:nvPr/>
        </p:nvPicPr>
        <p:blipFill>
          <a:blip r:embed="rId3">
            <a:alphaModFix/>
          </a:blip>
          <a:stretch>
            <a:fillRect/>
          </a:stretch>
        </p:blipFill>
        <p:spPr>
          <a:xfrm>
            <a:off x="5128050" y="1726765"/>
            <a:ext cx="3711150" cy="2028762"/>
          </a:xfrm>
          <a:prstGeom prst="rect">
            <a:avLst/>
          </a:prstGeom>
          <a:noFill/>
          <a:ln>
            <a:noFill/>
          </a:ln>
        </p:spPr>
      </p:pic>
      <p:pic>
        <p:nvPicPr>
          <p:cNvPr id="231" name="Google Shape;231;p26" descr="File:Solarwinds.svg - Wikipedia"/>
          <p:cNvPicPr preferRelativeResize="0"/>
          <p:nvPr/>
        </p:nvPicPr>
        <p:blipFill>
          <a:blip r:embed="rId4">
            <a:alphaModFix/>
          </a:blip>
          <a:stretch>
            <a:fillRect/>
          </a:stretch>
        </p:blipFill>
        <p:spPr>
          <a:xfrm>
            <a:off x="7142950" y="3536075"/>
            <a:ext cx="1696251" cy="384300"/>
          </a:xfrm>
          <a:prstGeom prst="rect">
            <a:avLst/>
          </a:prstGeom>
          <a:noFill/>
          <a:ln>
            <a:noFill/>
          </a:ln>
        </p:spPr>
      </p:pic>
      <p:sp>
        <p:nvSpPr>
          <p:cNvPr id="232" name="Google Shape;232;p2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7"/>
          <p:cNvSpPr txBox="1">
            <a:spLocks noGrp="1"/>
          </p:cNvSpPr>
          <p:nvPr>
            <p:ph type="title"/>
          </p:nvPr>
        </p:nvSpPr>
        <p:spPr>
          <a:xfrm>
            <a:off x="483700" y="213000"/>
            <a:ext cx="7505700" cy="954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Comparing them is much easier using a company that does it for you!</a:t>
            </a:r>
            <a:endParaRPr/>
          </a:p>
          <a:p>
            <a:pPr marL="0" lvl="0" indent="0" algn="l" rtl="0">
              <a:spcBef>
                <a:spcPts val="0"/>
              </a:spcBef>
              <a:spcAft>
                <a:spcPts val="0"/>
              </a:spcAft>
              <a:buNone/>
            </a:pPr>
            <a:r>
              <a:rPr lang="en"/>
              <a:t>              </a:t>
            </a:r>
            <a:r>
              <a:rPr lang="en" sz="2111"/>
              <a:t>  </a:t>
            </a:r>
            <a:r>
              <a:rPr lang="en" sz="2111" i="1"/>
              <a:t>“A platform for comparison solar shopping</a:t>
            </a:r>
            <a:r>
              <a:rPr lang="en" sz="2111"/>
              <a:t>”</a:t>
            </a:r>
            <a:endParaRPr sz="1555"/>
          </a:p>
        </p:txBody>
      </p:sp>
      <p:sp>
        <p:nvSpPr>
          <p:cNvPr id="238" name="Google Shape;238;p27"/>
          <p:cNvSpPr txBox="1"/>
          <p:nvPr/>
        </p:nvSpPr>
        <p:spPr>
          <a:xfrm>
            <a:off x="424581" y="2378398"/>
            <a:ext cx="7080600" cy="38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chemeClr val="dk2"/>
              </a:solidFill>
              <a:latin typeface="Calibri"/>
              <a:ea typeface="Calibri"/>
              <a:cs typeface="Calibri"/>
              <a:sym typeface="Calibri"/>
            </a:endParaRPr>
          </a:p>
        </p:txBody>
      </p:sp>
      <p:sp>
        <p:nvSpPr>
          <p:cNvPr id="239" name="Google Shape;239;p27"/>
          <p:cNvSpPr txBox="1">
            <a:spLocks noGrp="1"/>
          </p:cNvSpPr>
          <p:nvPr>
            <p:ph type="body" idx="1"/>
          </p:nvPr>
        </p:nvSpPr>
        <p:spPr>
          <a:xfrm>
            <a:off x="649200" y="1834725"/>
            <a:ext cx="7662000" cy="3041100"/>
          </a:xfrm>
          <a:prstGeom prst="rect">
            <a:avLst/>
          </a:prstGeom>
        </p:spPr>
        <p:txBody>
          <a:bodyPr spcFirstLastPara="1" wrap="square" lIns="91425" tIns="91425" rIns="91425" bIns="91425" anchor="t" anchorCtr="0">
            <a:normAutofit lnSpcReduction="10000"/>
          </a:bodyPr>
          <a:lstStyle/>
          <a:p>
            <a:pPr marL="457200" lvl="0" indent="-338185" algn="l" rtl="0">
              <a:spcBef>
                <a:spcPts val="0"/>
              </a:spcBef>
              <a:spcAft>
                <a:spcPts val="0"/>
              </a:spcAft>
              <a:buSzPts val="1726"/>
              <a:buChar char="●"/>
            </a:pPr>
            <a:r>
              <a:rPr lang="en" sz="1725"/>
              <a:t>There are companies that will evaluate the area where you live; offer you the names, and you make the contacts.  They work with you as you choose where to go, especially with questions you don’t have answered by the salespeople.</a:t>
            </a:r>
            <a:endParaRPr sz="1725"/>
          </a:p>
          <a:p>
            <a:pPr marL="457200" lvl="0" indent="-338185" algn="l" rtl="0">
              <a:spcBef>
                <a:spcPts val="0"/>
              </a:spcBef>
              <a:spcAft>
                <a:spcPts val="0"/>
              </a:spcAft>
              <a:buSzPts val="1726"/>
              <a:buChar char="●"/>
            </a:pPr>
            <a:r>
              <a:rPr lang="en" sz="1725"/>
              <a:t>They will investigate the companies claims</a:t>
            </a:r>
            <a:endParaRPr sz="1725"/>
          </a:p>
          <a:p>
            <a:pPr marL="914400" lvl="1" indent="-338185" algn="l" rtl="0">
              <a:spcBef>
                <a:spcPts val="0"/>
              </a:spcBef>
              <a:spcAft>
                <a:spcPts val="0"/>
              </a:spcAft>
              <a:buSzPts val="1726"/>
              <a:buChar char="○"/>
            </a:pPr>
            <a:r>
              <a:rPr lang="en" sz="1725"/>
              <a:t>Do they have these accreditations?: Enphase gold Installer, Top solar contractors, NABCEP Board Certified by the North American Board of Certified Energy Contractors</a:t>
            </a:r>
            <a:endParaRPr sz="1725"/>
          </a:p>
          <a:p>
            <a:pPr marL="457200" lvl="0" indent="-338185" algn="l" rtl="0">
              <a:spcBef>
                <a:spcPts val="0"/>
              </a:spcBef>
              <a:spcAft>
                <a:spcPts val="0"/>
              </a:spcAft>
              <a:buSzPts val="1726"/>
              <a:buChar char="●"/>
            </a:pPr>
            <a:r>
              <a:rPr lang="en" sz="1725"/>
              <a:t>BBB (Better Business) ratings</a:t>
            </a:r>
            <a:endParaRPr sz="1725"/>
          </a:p>
          <a:p>
            <a:pPr marL="457200" lvl="0" indent="-338185" algn="l" rtl="0">
              <a:spcBef>
                <a:spcPts val="0"/>
              </a:spcBef>
              <a:spcAft>
                <a:spcPts val="0"/>
              </a:spcAft>
              <a:buSzPts val="1726"/>
              <a:buChar char="●"/>
            </a:pPr>
            <a:r>
              <a:rPr lang="en" sz="1725"/>
              <a:t>Business history (length of time in business - how solid is this company?)</a:t>
            </a:r>
            <a:endParaRPr sz="1725"/>
          </a:p>
          <a:p>
            <a:pPr marL="457200" lvl="0" indent="-338185" algn="l" rtl="0">
              <a:spcBef>
                <a:spcPts val="0"/>
              </a:spcBef>
              <a:spcAft>
                <a:spcPts val="0"/>
              </a:spcAft>
              <a:buSzPts val="1726"/>
              <a:buChar char="●"/>
            </a:pPr>
            <a:r>
              <a:rPr lang="en" sz="1725"/>
              <a:t>Any complaints?</a:t>
            </a:r>
            <a:endParaRPr sz="1725"/>
          </a:p>
          <a:p>
            <a:pPr marL="0" lvl="0" indent="0" algn="l" rtl="0">
              <a:spcBef>
                <a:spcPts val="1200"/>
              </a:spcBef>
              <a:spcAft>
                <a:spcPts val="1200"/>
              </a:spcAft>
              <a:buNone/>
            </a:pPr>
            <a:endParaRPr/>
          </a:p>
        </p:txBody>
      </p:sp>
      <p:sp>
        <p:nvSpPr>
          <p:cNvPr id="240" name="Google Shape;240;p2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400625" y="364457"/>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Most common scams…… </a:t>
            </a:r>
            <a:endParaRPr/>
          </a:p>
          <a:p>
            <a:pPr marL="0" lvl="0" indent="0" algn="l" rtl="0">
              <a:spcBef>
                <a:spcPts val="0"/>
              </a:spcBef>
              <a:spcAft>
                <a:spcPts val="0"/>
              </a:spcAft>
              <a:buNone/>
            </a:pPr>
            <a:r>
              <a:rPr lang="en"/>
              <a:t>often targeting retired couples…..</a:t>
            </a:r>
            <a:endParaRPr/>
          </a:p>
        </p:txBody>
      </p:sp>
      <p:sp>
        <p:nvSpPr>
          <p:cNvPr id="246" name="Google Shape;246;p28"/>
          <p:cNvSpPr txBox="1">
            <a:spLocks noGrp="1"/>
          </p:cNvSpPr>
          <p:nvPr>
            <p:ph type="body" idx="1"/>
          </p:nvPr>
        </p:nvSpPr>
        <p:spPr>
          <a:xfrm>
            <a:off x="319468" y="150652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500"/>
          </a:p>
          <a:p>
            <a:pPr marL="0" lvl="0" indent="0" algn="l" rtl="0">
              <a:spcBef>
                <a:spcPts val="1200"/>
              </a:spcBef>
              <a:spcAft>
                <a:spcPts val="0"/>
              </a:spcAft>
              <a:buNone/>
            </a:pPr>
            <a:r>
              <a:rPr lang="en" sz="1600"/>
              <a:t>Pressuring retired couples to make fiscal choices without all the facts…(leases)</a:t>
            </a:r>
            <a:endParaRPr sz="1600"/>
          </a:p>
          <a:p>
            <a:pPr marL="0" lvl="0" indent="0" algn="l" rtl="0">
              <a:spcBef>
                <a:spcPts val="1200"/>
              </a:spcBef>
              <a:spcAft>
                <a:spcPts val="0"/>
              </a:spcAft>
              <a:buNone/>
            </a:pPr>
            <a:r>
              <a:rPr lang="en" sz="1600"/>
              <a:t>Make sure you thoroughly review each company</a:t>
            </a:r>
            <a:endParaRPr sz="1600"/>
          </a:p>
          <a:p>
            <a:pPr marL="0" lvl="0" indent="0" algn="l" rtl="0">
              <a:spcBef>
                <a:spcPts val="1200"/>
              </a:spcBef>
              <a:spcAft>
                <a:spcPts val="0"/>
              </a:spcAft>
              <a:buNone/>
            </a:pPr>
            <a:r>
              <a:rPr lang="en" sz="1600" b="1"/>
              <a:t>Don’t sign anything</a:t>
            </a:r>
            <a:r>
              <a:rPr lang="en" sz="1600"/>
              <a:t> till you get multiple companies evaluated….</a:t>
            </a:r>
            <a:endParaRPr sz="1600"/>
          </a:p>
          <a:p>
            <a:pPr marL="0" lvl="0" indent="0" algn="l" rtl="0">
              <a:spcBef>
                <a:spcPts val="1200"/>
              </a:spcBef>
              <a:spcAft>
                <a:spcPts val="1200"/>
              </a:spcAft>
              <a:buNone/>
            </a:pPr>
            <a:endParaRPr/>
          </a:p>
        </p:txBody>
      </p:sp>
      <p:sp>
        <p:nvSpPr>
          <p:cNvPr id="247" name="Google Shape;247;p28"/>
          <p:cNvSpPr txBox="1">
            <a:spLocks noGrp="1"/>
          </p:cNvSpPr>
          <p:nvPr>
            <p:ph type="body" idx="2"/>
          </p:nvPr>
        </p:nvSpPr>
        <p:spPr>
          <a:xfrm>
            <a:off x="4638675" y="3958575"/>
            <a:ext cx="3686100" cy="4800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en"/>
              <a:t>NOTHING IS FREE!</a:t>
            </a:r>
            <a:endParaRPr/>
          </a:p>
        </p:txBody>
      </p:sp>
      <p:pic>
        <p:nvPicPr>
          <p:cNvPr id="248" name="Google Shape;248;p28"/>
          <p:cNvPicPr preferRelativeResize="0"/>
          <p:nvPr/>
        </p:nvPicPr>
        <p:blipFill rotWithShape="1">
          <a:blip r:embed="rId3">
            <a:alphaModFix/>
          </a:blip>
          <a:srcRect t="9824" b="5112"/>
          <a:stretch/>
        </p:blipFill>
        <p:spPr>
          <a:xfrm>
            <a:off x="4051434" y="2347875"/>
            <a:ext cx="4860590" cy="2448000"/>
          </a:xfrm>
          <a:prstGeom prst="rect">
            <a:avLst/>
          </a:prstGeom>
          <a:noFill/>
          <a:ln>
            <a:noFill/>
          </a:ln>
        </p:spPr>
      </p:pic>
      <p:pic>
        <p:nvPicPr>
          <p:cNvPr id="249" name="Google Shape;249;p28"/>
          <p:cNvPicPr preferRelativeResize="0"/>
          <p:nvPr/>
        </p:nvPicPr>
        <p:blipFill rotWithShape="1">
          <a:blip r:embed="rId4">
            <a:alphaModFix/>
          </a:blip>
          <a:srcRect t="7496" b="26916"/>
          <a:stretch/>
        </p:blipFill>
        <p:spPr>
          <a:xfrm>
            <a:off x="6822425" y="234250"/>
            <a:ext cx="2017550" cy="1764350"/>
          </a:xfrm>
          <a:prstGeom prst="rect">
            <a:avLst/>
          </a:prstGeom>
          <a:noFill/>
          <a:ln>
            <a:noFill/>
          </a:ln>
        </p:spPr>
      </p:pic>
      <p:sp>
        <p:nvSpPr>
          <p:cNvPr id="250" name="Google Shape;250;p2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9"/>
          <p:cNvSpPr txBox="1">
            <a:spLocks noGrp="1"/>
          </p:cNvSpPr>
          <p:nvPr>
            <p:ph type="title"/>
          </p:nvPr>
        </p:nvSpPr>
        <p:spPr>
          <a:xfrm>
            <a:off x="429475" y="285675"/>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 how much does it cost, and how do you pay for your solar project?  It depends…..</a:t>
            </a:r>
            <a:endParaRPr/>
          </a:p>
        </p:txBody>
      </p:sp>
      <p:sp>
        <p:nvSpPr>
          <p:cNvPr id="256" name="Google Shape;256;p29"/>
          <p:cNvSpPr txBox="1">
            <a:spLocks noGrp="1"/>
          </p:cNvSpPr>
          <p:nvPr>
            <p:ph type="body" idx="1"/>
          </p:nvPr>
        </p:nvSpPr>
        <p:spPr>
          <a:xfrm>
            <a:off x="142825" y="1390900"/>
            <a:ext cx="8520600" cy="3198300"/>
          </a:xfrm>
          <a:prstGeom prst="rect">
            <a:avLst/>
          </a:prstGeom>
        </p:spPr>
        <p:txBody>
          <a:bodyPr spcFirstLastPara="1" wrap="square" lIns="91425" tIns="91425" rIns="91425" bIns="91425" anchor="t" anchorCtr="0">
            <a:normAutofit lnSpcReduction="10000"/>
          </a:bodyPr>
          <a:lstStyle/>
          <a:p>
            <a:pPr marL="457200" lvl="0" indent="-349250" algn="l" rtl="0">
              <a:spcBef>
                <a:spcPts val="0"/>
              </a:spcBef>
              <a:spcAft>
                <a:spcPts val="0"/>
              </a:spcAft>
              <a:buSzPts val="1900"/>
              <a:buChar char="●"/>
            </a:pPr>
            <a:r>
              <a:rPr lang="en" sz="1900"/>
              <a:t>How long are you planning to live in your home?  How big is your house?  </a:t>
            </a:r>
            <a:endParaRPr sz="1900"/>
          </a:p>
          <a:p>
            <a:pPr marL="457200" lvl="0" indent="-349250" algn="l" rtl="0">
              <a:spcBef>
                <a:spcPts val="0"/>
              </a:spcBef>
              <a:spcAft>
                <a:spcPts val="0"/>
              </a:spcAft>
              <a:buSzPts val="1900"/>
              <a:buChar char="●"/>
            </a:pPr>
            <a:r>
              <a:rPr lang="en" sz="1900"/>
              <a:t>Roof needs to be inspected and any repairs need to be made before placing                                        any solar panels.  Could increase your costs significantly.</a:t>
            </a:r>
            <a:endParaRPr sz="1900"/>
          </a:p>
          <a:p>
            <a:pPr marL="457200" lvl="0" indent="-349250" algn="l" rtl="0">
              <a:spcBef>
                <a:spcPts val="0"/>
              </a:spcBef>
              <a:spcAft>
                <a:spcPts val="0"/>
              </a:spcAft>
              <a:buSzPts val="1900"/>
              <a:buChar char="●"/>
            </a:pPr>
            <a:r>
              <a:rPr lang="en" sz="1900"/>
              <a:t>Do you need to prune or remove  any trees?</a:t>
            </a:r>
            <a:endParaRPr sz="1900"/>
          </a:p>
          <a:p>
            <a:pPr marL="0" lvl="0" indent="0" algn="l" rtl="0">
              <a:spcBef>
                <a:spcPts val="1200"/>
              </a:spcBef>
              <a:spcAft>
                <a:spcPts val="0"/>
              </a:spcAft>
              <a:buNone/>
            </a:pPr>
            <a:endParaRPr sz="1600"/>
          </a:p>
          <a:p>
            <a:pPr marL="0" lvl="0" indent="0" algn="l" rtl="0">
              <a:spcBef>
                <a:spcPts val="1200"/>
              </a:spcBef>
              <a:spcAft>
                <a:spcPts val="0"/>
              </a:spcAft>
              <a:buNone/>
            </a:pPr>
            <a:endParaRPr sz="1600"/>
          </a:p>
          <a:p>
            <a:pPr marL="0" lvl="0" indent="0" algn="l" rtl="0">
              <a:spcBef>
                <a:spcPts val="1200"/>
              </a:spcBef>
              <a:spcAft>
                <a:spcPts val="1200"/>
              </a:spcAft>
              <a:buNone/>
            </a:pPr>
            <a:r>
              <a:rPr lang="en" sz="1600"/>
              <a:t>Common ways to pay for solar:</a:t>
            </a:r>
            <a:r>
              <a:rPr lang="en" sz="1600" b="1"/>
              <a:t> </a:t>
            </a:r>
            <a:r>
              <a:rPr lang="en" sz="1800" b="1"/>
              <a:t>Loan, lease, purchase</a:t>
            </a:r>
            <a:r>
              <a:rPr lang="en" sz="1600"/>
              <a:t>…. The biggest monetary  benefits come from directly purchasing your solar plan.</a:t>
            </a:r>
            <a:endParaRPr sz="1600"/>
          </a:p>
        </p:txBody>
      </p:sp>
      <p:pic>
        <p:nvPicPr>
          <p:cNvPr id="257" name="Google Shape;257;p29" title="Retro Money Bag Images | Free Photos, PNG Stickers, Wallpapers ..."/>
          <p:cNvPicPr preferRelativeResize="0"/>
          <p:nvPr/>
        </p:nvPicPr>
        <p:blipFill>
          <a:blip r:embed="rId3">
            <a:alphaModFix/>
          </a:blip>
          <a:stretch>
            <a:fillRect/>
          </a:stretch>
        </p:blipFill>
        <p:spPr>
          <a:xfrm>
            <a:off x="7199700" y="2213950"/>
            <a:ext cx="1600600" cy="1600624"/>
          </a:xfrm>
          <a:prstGeom prst="rect">
            <a:avLst/>
          </a:prstGeom>
          <a:noFill/>
          <a:ln>
            <a:noFill/>
          </a:ln>
        </p:spPr>
      </p:pic>
      <p:sp>
        <p:nvSpPr>
          <p:cNvPr id="258" name="Google Shape;258;p2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0"/>
          <p:cNvSpPr txBox="1">
            <a:spLocks noGrp="1"/>
          </p:cNvSpPr>
          <p:nvPr>
            <p:ph type="title"/>
          </p:nvPr>
        </p:nvSpPr>
        <p:spPr>
          <a:xfrm>
            <a:off x="344436" y="336473"/>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Financial benefits - start with </a:t>
            </a:r>
            <a:endParaRPr/>
          </a:p>
          <a:p>
            <a:pPr marL="0" lvl="0" indent="0" algn="l" rtl="0">
              <a:spcBef>
                <a:spcPts val="0"/>
              </a:spcBef>
              <a:spcAft>
                <a:spcPts val="0"/>
              </a:spcAft>
              <a:buNone/>
            </a:pPr>
            <a:r>
              <a:rPr lang="en"/>
              <a:t>net metering….</a:t>
            </a:r>
            <a:endParaRPr/>
          </a:p>
        </p:txBody>
      </p:sp>
      <p:sp>
        <p:nvSpPr>
          <p:cNvPr id="264" name="Google Shape;264;p30"/>
          <p:cNvSpPr txBox="1">
            <a:spLocks noGrp="1"/>
          </p:cNvSpPr>
          <p:nvPr>
            <p:ph type="body" idx="1"/>
          </p:nvPr>
        </p:nvSpPr>
        <p:spPr>
          <a:xfrm>
            <a:off x="426713" y="1422413"/>
            <a:ext cx="39999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600"/>
              <a:t>A billing mechanism set up by the utilities, which offers a credit  to customers who are making excess electricity with their solar panel system. </a:t>
            </a:r>
            <a:endParaRPr sz="1600"/>
          </a:p>
          <a:p>
            <a:pPr marL="0" lvl="0" indent="0" algn="l" rtl="0">
              <a:spcBef>
                <a:spcPts val="1200"/>
              </a:spcBef>
              <a:spcAft>
                <a:spcPts val="0"/>
              </a:spcAft>
              <a:buNone/>
            </a:pPr>
            <a:r>
              <a:rPr lang="en" sz="1600"/>
              <a:t>Excess energy is sent back to the grid and the amount is  monitored by a meter. The credits offset your bill when sunlight is low in the winter.</a:t>
            </a:r>
            <a:endParaRPr sz="1600"/>
          </a:p>
          <a:p>
            <a:pPr marL="0" lvl="0" indent="0" algn="l" rtl="0">
              <a:spcBef>
                <a:spcPts val="1200"/>
              </a:spcBef>
              <a:spcAft>
                <a:spcPts val="1200"/>
              </a:spcAft>
              <a:buClr>
                <a:schemeClr val="dk1"/>
              </a:buClr>
              <a:buSzPts val="1100"/>
              <a:buFont typeface="Arial"/>
              <a:buNone/>
            </a:pPr>
            <a:r>
              <a:rPr lang="en" sz="1600"/>
              <a:t>Could result in a significant monetary benefit to you the homeowner.  </a:t>
            </a:r>
            <a:endParaRPr sz="1600"/>
          </a:p>
        </p:txBody>
      </p:sp>
      <p:pic>
        <p:nvPicPr>
          <p:cNvPr id="265" name="Google Shape;265;p30"/>
          <p:cNvPicPr preferRelativeResize="0"/>
          <p:nvPr/>
        </p:nvPicPr>
        <p:blipFill rotWithShape="1">
          <a:blip r:embed="rId3">
            <a:alphaModFix/>
          </a:blip>
          <a:srcRect t="14462" b="15773"/>
          <a:stretch/>
        </p:blipFill>
        <p:spPr>
          <a:xfrm>
            <a:off x="5565635" y="393588"/>
            <a:ext cx="2885282" cy="4356325"/>
          </a:xfrm>
          <a:prstGeom prst="rect">
            <a:avLst/>
          </a:prstGeom>
          <a:noFill/>
          <a:ln w="19050" cap="flat" cmpd="sng">
            <a:solidFill>
              <a:schemeClr val="dk2"/>
            </a:solidFill>
            <a:prstDash val="solid"/>
            <a:round/>
            <a:headEnd type="none" w="sm" len="sm"/>
            <a:tailEnd type="none" w="sm" len="sm"/>
          </a:ln>
        </p:spPr>
      </p:pic>
      <p:sp>
        <p:nvSpPr>
          <p:cNvPr id="266" name="Google Shape;266;p3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1"/>
          <p:cNvSpPr txBox="1">
            <a:spLocks noGrp="1"/>
          </p:cNvSpPr>
          <p:nvPr>
            <p:ph type="title"/>
          </p:nvPr>
        </p:nvSpPr>
        <p:spPr>
          <a:xfrm>
            <a:off x="623400" y="233649"/>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Benefits of </a:t>
            </a:r>
            <a:r>
              <a:rPr lang="en" b="1"/>
              <a:t>purchasing</a:t>
            </a:r>
            <a:r>
              <a:rPr lang="en"/>
              <a:t> solar energy in New Jersey</a:t>
            </a:r>
            <a:endParaRPr/>
          </a:p>
        </p:txBody>
      </p:sp>
      <p:sp>
        <p:nvSpPr>
          <p:cNvPr id="272" name="Google Shape;272;p31"/>
          <p:cNvSpPr txBox="1">
            <a:spLocks noGrp="1"/>
          </p:cNvSpPr>
          <p:nvPr>
            <p:ph type="body" idx="1"/>
          </p:nvPr>
        </p:nvSpPr>
        <p:spPr>
          <a:xfrm>
            <a:off x="354350" y="1031475"/>
            <a:ext cx="6786600" cy="3855900"/>
          </a:xfrm>
          <a:prstGeom prst="rect">
            <a:avLst/>
          </a:prstGeom>
        </p:spPr>
        <p:txBody>
          <a:bodyPr spcFirstLastPara="1" wrap="square" lIns="91425" tIns="91425" rIns="91425" bIns="91425" anchor="t" anchorCtr="0">
            <a:noAutofit/>
          </a:bodyPr>
          <a:lstStyle/>
          <a:p>
            <a:pPr marL="457200" lvl="0" indent="-330200" algn="l" rtl="0">
              <a:lnSpc>
                <a:spcPct val="95000"/>
              </a:lnSpc>
              <a:spcBef>
                <a:spcPts val="0"/>
              </a:spcBef>
              <a:spcAft>
                <a:spcPts val="0"/>
              </a:spcAft>
              <a:buSzPts val="1600"/>
              <a:buChar char="●"/>
            </a:pPr>
            <a:r>
              <a:rPr lang="en" sz="1600" b="1"/>
              <a:t>Net metering </a:t>
            </a:r>
            <a:r>
              <a:rPr lang="en" sz="1600"/>
              <a:t>- if customer is creating excess energy it can be monitored by a bidirectional meter and sent back to the grid to use when sunlight is in short supply</a:t>
            </a:r>
            <a:endParaRPr sz="1600"/>
          </a:p>
          <a:p>
            <a:pPr marL="457200" lvl="0" indent="-330200" algn="l" rtl="0">
              <a:lnSpc>
                <a:spcPct val="95000"/>
              </a:lnSpc>
              <a:spcBef>
                <a:spcPts val="0"/>
              </a:spcBef>
              <a:spcAft>
                <a:spcPts val="0"/>
              </a:spcAft>
              <a:buSzPts val="1600"/>
              <a:buChar char="●"/>
            </a:pPr>
            <a:r>
              <a:rPr lang="en" sz="1600" b="1"/>
              <a:t>Federal tax credits</a:t>
            </a:r>
            <a:r>
              <a:rPr lang="en" sz="1600"/>
              <a:t> - 30% lowering of next yearly federal tax bill if you purchase the system  (offer in place X 8 more years).  You received 30% off of your federal tax bill</a:t>
            </a:r>
            <a:endParaRPr sz="1600"/>
          </a:p>
          <a:p>
            <a:pPr marL="457200" lvl="0" indent="-330200" algn="l" rtl="0">
              <a:lnSpc>
                <a:spcPct val="95000"/>
              </a:lnSpc>
              <a:spcBef>
                <a:spcPts val="0"/>
              </a:spcBef>
              <a:spcAft>
                <a:spcPts val="0"/>
              </a:spcAft>
              <a:buSzPts val="1600"/>
              <a:buChar char="●"/>
            </a:pPr>
            <a:r>
              <a:rPr lang="en" sz="1600" b="1"/>
              <a:t>No NJ Sales tax </a:t>
            </a:r>
            <a:r>
              <a:rPr lang="en" sz="1600"/>
              <a:t>(7%)  for the purchase of  all the equipment. (currently no deadline)</a:t>
            </a:r>
            <a:endParaRPr sz="1600"/>
          </a:p>
          <a:p>
            <a:pPr marL="457200" lvl="0" indent="0" algn="l" rtl="0">
              <a:lnSpc>
                <a:spcPct val="95000"/>
              </a:lnSpc>
              <a:spcBef>
                <a:spcPts val="1200"/>
              </a:spcBef>
              <a:spcAft>
                <a:spcPts val="0"/>
              </a:spcAft>
              <a:buNone/>
            </a:pPr>
            <a:endParaRPr sz="1600"/>
          </a:p>
          <a:p>
            <a:pPr marL="457200" lvl="0" indent="-330200" algn="l" rtl="0">
              <a:lnSpc>
                <a:spcPct val="95000"/>
              </a:lnSpc>
              <a:spcBef>
                <a:spcPts val="1200"/>
              </a:spcBef>
              <a:spcAft>
                <a:spcPts val="0"/>
              </a:spcAft>
              <a:buSzPts val="1600"/>
              <a:buChar char="●"/>
            </a:pPr>
            <a:r>
              <a:rPr lang="en" sz="1600" b="1"/>
              <a:t>No added property tax</a:t>
            </a:r>
            <a:r>
              <a:rPr lang="en" sz="1600"/>
              <a:t> for homeowner ever</a:t>
            </a:r>
            <a:endParaRPr sz="1600"/>
          </a:p>
          <a:p>
            <a:pPr marL="457200" lvl="0" indent="0" algn="l" rtl="0">
              <a:lnSpc>
                <a:spcPct val="95000"/>
              </a:lnSpc>
              <a:spcBef>
                <a:spcPts val="1200"/>
              </a:spcBef>
              <a:spcAft>
                <a:spcPts val="0"/>
              </a:spcAft>
              <a:buNone/>
            </a:pPr>
            <a:endParaRPr sz="1600" b="1">
              <a:solidFill>
                <a:srgbClr val="00FF00"/>
              </a:solidFill>
            </a:endParaRPr>
          </a:p>
          <a:p>
            <a:pPr marL="457200" lvl="0" indent="-374650" algn="l" rtl="0">
              <a:lnSpc>
                <a:spcPct val="95000"/>
              </a:lnSpc>
              <a:spcBef>
                <a:spcPts val="1200"/>
              </a:spcBef>
              <a:spcAft>
                <a:spcPts val="0"/>
              </a:spcAft>
              <a:buSzPts val="2300"/>
              <a:buChar char="●"/>
            </a:pPr>
            <a:r>
              <a:rPr lang="en" sz="2300" b="1">
                <a:solidFill>
                  <a:srgbClr val="00FF00"/>
                </a:solidFill>
              </a:rPr>
              <a:t>Solar renewable energy certificates</a:t>
            </a:r>
            <a:r>
              <a:rPr lang="en" sz="2300" b="1"/>
              <a:t> </a:t>
            </a:r>
            <a:endParaRPr sz="2500" b="1"/>
          </a:p>
        </p:txBody>
      </p:sp>
      <p:pic>
        <p:nvPicPr>
          <p:cNvPr id="273" name="Google Shape;273;p31" title="Taxes | The tax system in the US is ridiculous. Last year, i… | Flickr"/>
          <p:cNvPicPr preferRelativeResize="0"/>
          <p:nvPr/>
        </p:nvPicPr>
        <p:blipFill>
          <a:blip r:embed="rId3">
            <a:alphaModFix/>
          </a:blip>
          <a:stretch>
            <a:fillRect/>
          </a:stretch>
        </p:blipFill>
        <p:spPr>
          <a:xfrm>
            <a:off x="6057144" y="3059525"/>
            <a:ext cx="2740480" cy="1827850"/>
          </a:xfrm>
          <a:prstGeom prst="rect">
            <a:avLst/>
          </a:prstGeom>
          <a:noFill/>
          <a:ln>
            <a:noFill/>
          </a:ln>
        </p:spPr>
      </p:pic>
      <p:sp>
        <p:nvSpPr>
          <p:cNvPr id="274" name="Google Shape;274;p3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4"/>
          <p:cNvSpPr txBox="1">
            <a:spLocks noGrp="1"/>
          </p:cNvSpPr>
          <p:nvPr>
            <p:ph type="ctrTitle"/>
          </p:nvPr>
        </p:nvSpPr>
        <p:spPr>
          <a:xfrm>
            <a:off x="361858" y="1783575"/>
            <a:ext cx="8520600" cy="2052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Solar Energy - Should I  Consider It?</a:t>
            </a:r>
            <a:endParaRPr/>
          </a:p>
          <a:p>
            <a:pPr marL="0" lvl="0" indent="0" algn="ctr" rtl="0">
              <a:spcBef>
                <a:spcPts val="0"/>
              </a:spcBef>
              <a:spcAft>
                <a:spcPts val="0"/>
              </a:spcAft>
              <a:buNone/>
            </a:pPr>
            <a:endParaRPr/>
          </a:p>
        </p:txBody>
      </p:sp>
      <p:sp>
        <p:nvSpPr>
          <p:cNvPr id="137" name="Google Shape;137;p14"/>
          <p:cNvSpPr txBox="1">
            <a:spLocks noGrp="1"/>
          </p:cNvSpPr>
          <p:nvPr>
            <p:ph type="subTitle" idx="1"/>
          </p:nvPr>
        </p:nvSpPr>
        <p:spPr>
          <a:xfrm>
            <a:off x="361850" y="291215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100"/>
              <a:t>Mary Ann Crawford, DVM</a:t>
            </a:r>
            <a:endParaRPr sz="2100"/>
          </a:p>
          <a:p>
            <a:pPr marL="0" lvl="0" indent="0" algn="ctr" rtl="0">
              <a:spcBef>
                <a:spcPts val="0"/>
              </a:spcBef>
              <a:spcAft>
                <a:spcPts val="0"/>
              </a:spcAft>
              <a:buNone/>
            </a:pPr>
            <a:r>
              <a:rPr lang="en" sz="2100"/>
              <a:t>Wednesday, March 26, 2025 </a:t>
            </a:r>
            <a:endParaRPr sz="2100"/>
          </a:p>
          <a:p>
            <a:pPr marL="0" lvl="0" indent="0" algn="ctr" rtl="0">
              <a:spcBef>
                <a:spcPts val="0"/>
              </a:spcBef>
              <a:spcAft>
                <a:spcPts val="0"/>
              </a:spcAft>
              <a:buNone/>
            </a:pPr>
            <a:r>
              <a:rPr lang="en" sz="2100"/>
              <a:t>7PM </a:t>
            </a:r>
            <a:endParaRPr sz="2100"/>
          </a:p>
        </p:txBody>
      </p:sp>
      <p:sp>
        <p:nvSpPr>
          <p:cNvPr id="138" name="Google Shape;138;p1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2"/>
          <p:cNvSpPr txBox="1">
            <a:spLocks noGrp="1"/>
          </p:cNvSpPr>
          <p:nvPr>
            <p:ph type="title"/>
          </p:nvPr>
        </p:nvSpPr>
        <p:spPr>
          <a:xfrm>
            <a:off x="335250" y="311325"/>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Solar renewable energy certificates….. </a:t>
            </a:r>
            <a:endParaRPr/>
          </a:p>
          <a:p>
            <a:pPr marL="0" lvl="0" indent="0" algn="l" rtl="0">
              <a:spcBef>
                <a:spcPts val="0"/>
              </a:spcBef>
              <a:spcAft>
                <a:spcPts val="0"/>
              </a:spcAft>
              <a:buNone/>
            </a:pPr>
            <a:r>
              <a:rPr lang="en"/>
              <a:t>for companies/utilities who want to </a:t>
            </a:r>
            <a:endParaRPr/>
          </a:p>
          <a:p>
            <a:pPr marL="0" lvl="0" indent="0" algn="l" rtl="0">
              <a:spcBef>
                <a:spcPts val="0"/>
              </a:spcBef>
              <a:spcAft>
                <a:spcPts val="0"/>
              </a:spcAft>
              <a:buNone/>
            </a:pPr>
            <a:r>
              <a:rPr lang="en"/>
              <a:t>participate in clean energy programs!</a:t>
            </a:r>
            <a:endParaRPr/>
          </a:p>
        </p:txBody>
      </p:sp>
      <p:sp>
        <p:nvSpPr>
          <p:cNvPr id="280" name="Google Shape;280;p32"/>
          <p:cNvSpPr txBox="1">
            <a:spLocks noGrp="1"/>
          </p:cNvSpPr>
          <p:nvPr>
            <p:ph type="body" idx="2"/>
          </p:nvPr>
        </p:nvSpPr>
        <p:spPr>
          <a:xfrm>
            <a:off x="335250" y="2480275"/>
            <a:ext cx="4733700" cy="2167200"/>
          </a:xfrm>
          <a:prstGeom prst="rect">
            <a:avLst/>
          </a:prstGeom>
        </p:spPr>
        <p:txBody>
          <a:bodyPr spcFirstLastPara="1" wrap="square" lIns="91425" tIns="91425" rIns="91425" bIns="91425" anchor="t" anchorCtr="0">
            <a:noAutofit/>
          </a:bodyPr>
          <a:lstStyle/>
          <a:p>
            <a:pPr marL="457200" lvl="0" indent="0" algn="l" rtl="0">
              <a:lnSpc>
                <a:spcPct val="95000"/>
              </a:lnSpc>
              <a:spcBef>
                <a:spcPts val="0"/>
              </a:spcBef>
              <a:spcAft>
                <a:spcPts val="1200"/>
              </a:spcAft>
              <a:buNone/>
            </a:pPr>
            <a:r>
              <a:rPr lang="en" sz="1800"/>
              <a:t>For every 1000 KW’s the homeowner generates, you can post and sell them through the NJ clean energy program marketplace….When you reach 1000 KW in storage, someone (eg a company or utility) can purchase that certificate and you receive $85 at the first of the next month. (long term program)</a:t>
            </a:r>
            <a:endParaRPr sz="1500"/>
          </a:p>
        </p:txBody>
      </p:sp>
      <p:pic>
        <p:nvPicPr>
          <p:cNvPr id="281" name="Google Shape;281;p32" descr="Certificate Of Participation Free Stock Photo - Public Domain Pictures"/>
          <p:cNvPicPr preferRelativeResize="0"/>
          <p:nvPr/>
        </p:nvPicPr>
        <p:blipFill>
          <a:blip r:embed="rId3">
            <a:alphaModFix/>
          </a:blip>
          <a:stretch>
            <a:fillRect/>
          </a:stretch>
        </p:blipFill>
        <p:spPr>
          <a:xfrm>
            <a:off x="5441300" y="2387352"/>
            <a:ext cx="3326750" cy="2353050"/>
          </a:xfrm>
          <a:prstGeom prst="rect">
            <a:avLst/>
          </a:prstGeom>
          <a:noFill/>
          <a:ln>
            <a:noFill/>
          </a:ln>
        </p:spPr>
      </p:pic>
      <p:sp>
        <p:nvSpPr>
          <p:cNvPr id="282" name="Google Shape;282;p3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3"/>
          <p:cNvSpPr txBox="1">
            <a:spLocks noGrp="1"/>
          </p:cNvSpPr>
          <p:nvPr>
            <p:ph type="title"/>
          </p:nvPr>
        </p:nvSpPr>
        <p:spPr>
          <a:xfrm>
            <a:off x="748600" y="102250"/>
            <a:ext cx="7939800" cy="314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endParaRPr sz="2400" b="1"/>
          </a:p>
          <a:p>
            <a:pPr marL="0" lvl="0" indent="0" algn="l" rtl="0">
              <a:spcBef>
                <a:spcPts val="0"/>
              </a:spcBef>
              <a:spcAft>
                <a:spcPts val="0"/>
              </a:spcAft>
              <a:buSzPts val="990"/>
              <a:buNone/>
            </a:pPr>
            <a:endParaRPr sz="2400" b="1"/>
          </a:p>
          <a:p>
            <a:pPr marL="0" lvl="0" indent="0" algn="l" rtl="0">
              <a:spcBef>
                <a:spcPts val="0"/>
              </a:spcBef>
              <a:spcAft>
                <a:spcPts val="0"/>
              </a:spcAft>
              <a:buSzPts val="990"/>
              <a:buNone/>
            </a:pPr>
            <a:r>
              <a:rPr lang="en" sz="2400" b="1"/>
              <a:t>So what happens if you deplete your nest?  </a:t>
            </a:r>
            <a:r>
              <a:rPr lang="en" sz="2400"/>
              <a:t>PSE and G continues to supply you with electricity.</a:t>
            </a:r>
            <a:endParaRPr sz="2400"/>
          </a:p>
          <a:p>
            <a:pPr marL="0" lvl="0" indent="0" algn="l" rtl="0">
              <a:spcBef>
                <a:spcPts val="0"/>
              </a:spcBef>
              <a:spcAft>
                <a:spcPts val="0"/>
              </a:spcAft>
              <a:buSzPts val="990"/>
              <a:buNone/>
            </a:pPr>
            <a:r>
              <a:rPr lang="en" sz="2400" b="1"/>
              <a:t>Who keeps track of your SREC’s? - </a:t>
            </a:r>
            <a:r>
              <a:rPr lang="en" sz="2400"/>
              <a:t>either you do it yourself or you hire for someone to do it for you.</a:t>
            </a:r>
            <a:endParaRPr sz="2400"/>
          </a:p>
          <a:p>
            <a:pPr marL="0" lvl="0" indent="0" algn="l" rtl="0">
              <a:spcBef>
                <a:spcPts val="0"/>
              </a:spcBef>
              <a:spcAft>
                <a:spcPts val="0"/>
              </a:spcAft>
              <a:buSzPts val="990"/>
              <a:buNone/>
            </a:pPr>
            <a:r>
              <a:rPr lang="en" sz="2400" b="1"/>
              <a:t>What did my electricity cost since I got hooked up to the meter?</a:t>
            </a:r>
            <a:r>
              <a:rPr lang="en" sz="2400"/>
              <a:t>  First 3 mos - $11, $116, $34</a:t>
            </a:r>
            <a:endParaRPr sz="2400"/>
          </a:p>
          <a:p>
            <a:pPr marL="0" lvl="0" indent="0" algn="l" rtl="0">
              <a:spcBef>
                <a:spcPts val="0"/>
              </a:spcBef>
              <a:spcAft>
                <a:spcPts val="0"/>
              </a:spcAft>
              <a:buSzPts val="990"/>
              <a:buNone/>
            </a:pPr>
            <a:r>
              <a:rPr lang="en" sz="2400" b="1"/>
              <a:t>Most important considerations when choosing a solar panel installation company? </a:t>
            </a:r>
            <a:r>
              <a:rPr lang="en" sz="2400"/>
              <a:t>- Don’t rush, get personal recommendations and investigate comparisons on a platform ..</a:t>
            </a:r>
            <a:endParaRPr sz="2400"/>
          </a:p>
        </p:txBody>
      </p:sp>
      <p:sp>
        <p:nvSpPr>
          <p:cNvPr id="288" name="Google Shape;288;p3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34" title="File:The End Book.png - Wikipedia"/>
          <p:cNvPicPr preferRelativeResize="0"/>
          <p:nvPr/>
        </p:nvPicPr>
        <p:blipFill>
          <a:blip r:embed="rId3">
            <a:alphaModFix/>
          </a:blip>
          <a:stretch>
            <a:fillRect/>
          </a:stretch>
        </p:blipFill>
        <p:spPr>
          <a:xfrm>
            <a:off x="544850" y="2357025"/>
            <a:ext cx="2635150" cy="2361800"/>
          </a:xfrm>
          <a:prstGeom prst="rect">
            <a:avLst/>
          </a:prstGeom>
          <a:noFill/>
          <a:ln>
            <a:noFill/>
          </a:ln>
        </p:spPr>
      </p:pic>
      <p:sp>
        <p:nvSpPr>
          <p:cNvPr id="294" name="Google Shape;294;p3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pic>
        <p:nvPicPr>
          <p:cNvPr id="295" name="Google Shape;295;p34"/>
          <p:cNvPicPr preferRelativeResize="0"/>
          <p:nvPr/>
        </p:nvPicPr>
        <p:blipFill>
          <a:blip r:embed="rId4">
            <a:alphaModFix/>
          </a:blip>
          <a:stretch>
            <a:fillRect/>
          </a:stretch>
        </p:blipFill>
        <p:spPr>
          <a:xfrm>
            <a:off x="4196001" y="791975"/>
            <a:ext cx="4596726" cy="2629250"/>
          </a:xfrm>
          <a:prstGeom prst="rect">
            <a:avLst/>
          </a:prstGeom>
          <a:noFill/>
          <a:ln>
            <a:noFill/>
          </a:ln>
        </p:spPr>
      </p:pic>
      <p:pic>
        <p:nvPicPr>
          <p:cNvPr id="296" name="Google Shape;296;p34"/>
          <p:cNvPicPr preferRelativeResize="0"/>
          <p:nvPr/>
        </p:nvPicPr>
        <p:blipFill>
          <a:blip r:embed="rId4">
            <a:alphaModFix/>
          </a:blip>
          <a:stretch>
            <a:fillRect/>
          </a:stretch>
        </p:blipFill>
        <p:spPr>
          <a:xfrm>
            <a:off x="5629425" y="556150"/>
            <a:ext cx="2961672" cy="1877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5"/>
          <p:cNvSpPr txBox="1">
            <a:spLocks noGrp="1"/>
          </p:cNvSpPr>
          <p:nvPr>
            <p:ph type="title"/>
          </p:nvPr>
        </p:nvSpPr>
        <p:spPr>
          <a:xfrm>
            <a:off x="258097" y="246966"/>
            <a:ext cx="914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720"/>
              <a:t>Our road to help slow climate change…</a:t>
            </a:r>
            <a:endParaRPr sz="3220"/>
          </a:p>
        </p:txBody>
      </p:sp>
      <p:sp>
        <p:nvSpPr>
          <p:cNvPr id="144" name="Google Shape;144;p15"/>
          <p:cNvSpPr txBox="1">
            <a:spLocks noGrp="1"/>
          </p:cNvSpPr>
          <p:nvPr>
            <p:ph type="body" idx="1"/>
          </p:nvPr>
        </p:nvSpPr>
        <p:spPr>
          <a:xfrm>
            <a:off x="386900" y="826425"/>
            <a:ext cx="4363500" cy="361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-Improved recycling practices</a:t>
            </a:r>
            <a:endParaRPr sz="1800"/>
          </a:p>
          <a:p>
            <a:pPr marL="0" lvl="0" indent="0" algn="l" rtl="0">
              <a:spcBef>
                <a:spcPts val="1200"/>
              </a:spcBef>
              <a:spcAft>
                <a:spcPts val="0"/>
              </a:spcAft>
              <a:buNone/>
            </a:pPr>
            <a:r>
              <a:rPr lang="en" sz="1800"/>
              <a:t>-hybrid cars</a:t>
            </a:r>
            <a:endParaRPr sz="1800"/>
          </a:p>
          <a:p>
            <a:pPr marL="0" lvl="0" indent="0" algn="l" rtl="0">
              <a:spcBef>
                <a:spcPts val="1200"/>
              </a:spcBef>
              <a:spcAft>
                <a:spcPts val="0"/>
              </a:spcAft>
              <a:buNone/>
            </a:pPr>
            <a:r>
              <a:rPr lang="en" sz="1800"/>
              <a:t>-planting trees</a:t>
            </a:r>
            <a:endParaRPr sz="1800"/>
          </a:p>
          <a:p>
            <a:pPr marL="0" lvl="0" indent="0" algn="l" rtl="0">
              <a:spcBef>
                <a:spcPts val="1200"/>
              </a:spcBef>
              <a:spcAft>
                <a:spcPts val="0"/>
              </a:spcAft>
              <a:buNone/>
            </a:pPr>
            <a:r>
              <a:rPr lang="en" sz="1800"/>
              <a:t>-switch from gas to battery charged lawn equipment</a:t>
            </a:r>
            <a:endParaRPr sz="1800"/>
          </a:p>
          <a:p>
            <a:pPr marL="0" lvl="0" indent="0" algn="l" rtl="0">
              <a:spcBef>
                <a:spcPts val="1200"/>
              </a:spcBef>
              <a:spcAft>
                <a:spcPts val="0"/>
              </a:spcAft>
              <a:buNone/>
            </a:pPr>
            <a:r>
              <a:rPr lang="en" sz="1800"/>
              <a:t>-composting </a:t>
            </a:r>
            <a:endParaRPr sz="1800"/>
          </a:p>
          <a:p>
            <a:pPr marL="0" lvl="0" indent="0" algn="l" rtl="0">
              <a:spcBef>
                <a:spcPts val="1200"/>
              </a:spcBef>
              <a:spcAft>
                <a:spcPts val="0"/>
              </a:spcAft>
              <a:buNone/>
            </a:pPr>
            <a:r>
              <a:rPr lang="en" sz="1800"/>
              <a:t>Share information with neighbors and friends</a:t>
            </a:r>
            <a:endParaRPr sz="1800"/>
          </a:p>
          <a:p>
            <a:pPr marL="0" lvl="0" indent="0" algn="l" rtl="0">
              <a:spcBef>
                <a:spcPts val="1200"/>
              </a:spcBef>
              <a:spcAft>
                <a:spcPts val="0"/>
              </a:spcAft>
              <a:buNone/>
            </a:pPr>
            <a:r>
              <a:rPr lang="en" sz="1800"/>
              <a:t>-other ways to slow climate change?-----&gt;</a:t>
            </a:r>
            <a:endParaRPr sz="1800" b="1" i="1"/>
          </a:p>
          <a:p>
            <a:pPr marL="457200" lvl="0" indent="0" algn="l" rtl="0">
              <a:spcBef>
                <a:spcPts val="1200"/>
              </a:spcBef>
              <a:spcAft>
                <a:spcPts val="1200"/>
              </a:spcAft>
              <a:buNone/>
            </a:pPr>
            <a:endParaRPr sz="1800"/>
          </a:p>
        </p:txBody>
      </p:sp>
      <p:pic>
        <p:nvPicPr>
          <p:cNvPr id="145" name="Google Shape;145;p15"/>
          <p:cNvPicPr preferRelativeResize="0"/>
          <p:nvPr/>
        </p:nvPicPr>
        <p:blipFill rotWithShape="1">
          <a:blip r:embed="rId3">
            <a:alphaModFix/>
          </a:blip>
          <a:srcRect l="5473"/>
          <a:stretch/>
        </p:blipFill>
        <p:spPr>
          <a:xfrm>
            <a:off x="5149275" y="1623850"/>
            <a:ext cx="3017150" cy="2020451"/>
          </a:xfrm>
          <a:prstGeom prst="rect">
            <a:avLst/>
          </a:prstGeom>
          <a:noFill/>
          <a:ln w="28575" cap="flat" cmpd="sng">
            <a:solidFill>
              <a:schemeClr val="dk2"/>
            </a:solidFill>
            <a:prstDash val="solid"/>
            <a:round/>
            <a:headEnd type="none" w="sm" len="sm"/>
            <a:tailEnd type="none" w="sm" len="sm"/>
          </a:ln>
        </p:spPr>
      </p:pic>
      <p:sp>
        <p:nvSpPr>
          <p:cNvPr id="146" name="Google Shape;146;p1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else can we do to cut down on the use of fossil fuels?</a:t>
            </a:r>
            <a:endParaRPr/>
          </a:p>
        </p:txBody>
      </p:sp>
      <p:sp>
        <p:nvSpPr>
          <p:cNvPr id="152" name="Google Shape;152;p16"/>
          <p:cNvSpPr txBox="1">
            <a:spLocks noGrp="1"/>
          </p:cNvSpPr>
          <p:nvPr>
            <p:ph type="body" idx="1"/>
          </p:nvPr>
        </p:nvSpPr>
        <p:spPr>
          <a:xfrm>
            <a:off x="1216100" y="2081875"/>
            <a:ext cx="73416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t>WOW!!   PSE and G has a </a:t>
            </a:r>
            <a:r>
              <a:rPr lang="en" sz="2000" b="1" u="sng"/>
              <a:t>smart clean energy program</a:t>
            </a:r>
            <a:r>
              <a:rPr lang="en" sz="2000"/>
              <a:t> for the residential customer!</a:t>
            </a:r>
            <a:endParaRPr sz="2000"/>
          </a:p>
          <a:p>
            <a:pPr marL="0" lvl="0" indent="0" algn="l" rtl="0">
              <a:spcBef>
                <a:spcPts val="1200"/>
              </a:spcBef>
              <a:spcAft>
                <a:spcPts val="1200"/>
              </a:spcAft>
              <a:buNone/>
            </a:pPr>
            <a:r>
              <a:rPr lang="en" sz="2000"/>
              <a:t>96% of the energy is produced through wind and solar energy, 4% through the “dirty” energy - of coal and gas</a:t>
            </a:r>
            <a:endParaRPr sz="2000"/>
          </a:p>
        </p:txBody>
      </p:sp>
      <p:sp>
        <p:nvSpPr>
          <p:cNvPr id="153" name="Google Shape;153;p1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a:off x="188927" y="238246"/>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t>
            </a:r>
            <a:endParaRPr/>
          </a:p>
        </p:txBody>
      </p:sp>
      <p:sp>
        <p:nvSpPr>
          <p:cNvPr id="159" name="Google Shape;159;p17"/>
          <p:cNvSpPr txBox="1">
            <a:spLocks noGrp="1"/>
          </p:cNvSpPr>
          <p:nvPr>
            <p:ph type="body" idx="2"/>
          </p:nvPr>
        </p:nvSpPr>
        <p:spPr>
          <a:xfrm>
            <a:off x="4086900" y="810950"/>
            <a:ext cx="3382800" cy="36429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51333"/>
              <a:buFont typeface="Arial"/>
              <a:buNone/>
            </a:pPr>
            <a:r>
              <a:rPr lang="en" sz="2142"/>
              <a:t>The fees of this Smart Clean Choice energy program  kept rising. Smart Energy added between $150 to almost $300 EVERY month to the electric bill.</a:t>
            </a:r>
            <a:endParaRPr sz="2142"/>
          </a:p>
          <a:p>
            <a:pPr marL="0" lvl="0" indent="0" algn="l" rtl="0">
              <a:spcBef>
                <a:spcPts val="1200"/>
              </a:spcBef>
              <a:spcAft>
                <a:spcPts val="0"/>
              </a:spcAft>
              <a:buClr>
                <a:schemeClr val="dk1"/>
              </a:buClr>
              <a:buSzPct val="51333"/>
              <a:buFont typeface="Arial"/>
              <a:buNone/>
            </a:pPr>
            <a:r>
              <a:rPr lang="en" sz="2142"/>
              <a:t>We were using more and more electricity (summer) and the cost was getting higher and higher…</a:t>
            </a:r>
            <a:endParaRPr sz="2142"/>
          </a:p>
          <a:p>
            <a:pPr marL="0" lvl="0" indent="0" algn="l" rtl="0">
              <a:spcBef>
                <a:spcPts val="1200"/>
              </a:spcBef>
              <a:spcAft>
                <a:spcPts val="0"/>
              </a:spcAft>
              <a:buClr>
                <a:schemeClr val="dk1"/>
              </a:buClr>
              <a:buSzPct val="51333"/>
              <a:buFont typeface="Arial"/>
              <a:buNone/>
            </a:pPr>
            <a:r>
              <a:rPr lang="en" sz="2142" b="1"/>
              <a:t>“Clean energy is expensive”.  </a:t>
            </a:r>
            <a:r>
              <a:rPr lang="en" sz="2142"/>
              <a:t> Its not going to save you money immediately, but it will lower greenhouse gases!!   What should I do??</a:t>
            </a:r>
            <a:endParaRPr sz="2142"/>
          </a:p>
          <a:p>
            <a:pPr marL="0" lvl="0" indent="0" algn="l" rtl="0">
              <a:spcBef>
                <a:spcPts val="1200"/>
              </a:spcBef>
              <a:spcAft>
                <a:spcPts val="0"/>
              </a:spcAft>
              <a:buClr>
                <a:schemeClr val="dk1"/>
              </a:buClr>
              <a:buSzPct val="73333"/>
              <a:buFont typeface="Arial"/>
              <a:buNone/>
            </a:pPr>
            <a:endParaRPr sz="1500"/>
          </a:p>
          <a:p>
            <a:pPr marL="0" lvl="0" indent="0" algn="l" rtl="0">
              <a:spcBef>
                <a:spcPts val="1200"/>
              </a:spcBef>
              <a:spcAft>
                <a:spcPts val="1200"/>
              </a:spcAft>
              <a:buClr>
                <a:schemeClr val="dk1"/>
              </a:buClr>
              <a:buSzPct val="47826"/>
              <a:buFont typeface="Arial"/>
              <a:buNone/>
            </a:pPr>
            <a:r>
              <a:rPr lang="en" sz="2300"/>
              <a:t>                             EEEEK!</a:t>
            </a:r>
            <a:endParaRPr sz="2300"/>
          </a:p>
        </p:txBody>
      </p:sp>
      <p:pic>
        <p:nvPicPr>
          <p:cNvPr id="160" name="Google Shape;160;p17" title="Woman having major headache vector clipart image - Free stock ..."/>
          <p:cNvPicPr preferRelativeResize="0"/>
          <p:nvPr/>
        </p:nvPicPr>
        <p:blipFill rotWithShape="1">
          <a:blip r:embed="rId3">
            <a:alphaModFix/>
          </a:blip>
          <a:srcRect l="-27240" r="27240"/>
          <a:stretch/>
        </p:blipFill>
        <p:spPr>
          <a:xfrm>
            <a:off x="6585152" y="2728800"/>
            <a:ext cx="2124375" cy="1915025"/>
          </a:xfrm>
          <a:prstGeom prst="rect">
            <a:avLst/>
          </a:prstGeom>
          <a:noFill/>
          <a:ln>
            <a:noFill/>
          </a:ln>
        </p:spPr>
      </p:pic>
      <p:pic>
        <p:nvPicPr>
          <p:cNvPr id="161" name="Google Shape;161;p17"/>
          <p:cNvPicPr preferRelativeResize="0"/>
          <p:nvPr/>
        </p:nvPicPr>
        <p:blipFill rotWithShape="1">
          <a:blip r:embed="rId4">
            <a:alphaModFix/>
          </a:blip>
          <a:srcRect l="16760" t="9781" r="5358" b="16341"/>
          <a:stretch/>
        </p:blipFill>
        <p:spPr>
          <a:xfrm>
            <a:off x="512148" y="455875"/>
            <a:ext cx="3463877" cy="4384150"/>
          </a:xfrm>
          <a:prstGeom prst="rect">
            <a:avLst/>
          </a:prstGeom>
          <a:noFill/>
          <a:ln w="28575" cap="flat" cmpd="sng">
            <a:solidFill>
              <a:schemeClr val="dk2"/>
            </a:solidFill>
            <a:prstDash val="solid"/>
            <a:round/>
            <a:headEnd type="none" w="sm" len="sm"/>
            <a:tailEnd type="none" w="sm" len="sm"/>
          </a:ln>
        </p:spPr>
      </p:pic>
      <p:sp>
        <p:nvSpPr>
          <p:cNvPr id="162" name="Google Shape;162;p1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a:spLocks noGrp="1"/>
          </p:cNvSpPr>
          <p:nvPr>
            <p:ph type="title"/>
          </p:nvPr>
        </p:nvSpPr>
        <p:spPr>
          <a:xfrm>
            <a:off x="819150" y="54969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led me to Solar?</a:t>
            </a:r>
            <a:endParaRPr/>
          </a:p>
        </p:txBody>
      </p:sp>
      <p:sp>
        <p:nvSpPr>
          <p:cNvPr id="168" name="Google Shape;168;p18"/>
          <p:cNvSpPr txBox="1">
            <a:spLocks noGrp="1"/>
          </p:cNvSpPr>
          <p:nvPr>
            <p:ph type="body" idx="1"/>
          </p:nvPr>
        </p:nvSpPr>
        <p:spPr>
          <a:xfrm>
            <a:off x="819150" y="1504300"/>
            <a:ext cx="36861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Tried to use PSE&amp;G’s ”Clean Energy Program,” which had 96% of your power come from renewable resources</a:t>
            </a:r>
            <a:endParaRPr sz="1500"/>
          </a:p>
          <a:p>
            <a:pPr marL="0" lvl="0" indent="0" algn="l" rtl="0">
              <a:spcBef>
                <a:spcPts val="1200"/>
              </a:spcBef>
              <a:spcAft>
                <a:spcPts val="0"/>
              </a:spcAft>
              <a:buNone/>
            </a:pPr>
            <a:r>
              <a:rPr lang="en" sz="1500"/>
              <a:t>But was adding $250/month to our electric bill</a:t>
            </a:r>
            <a:endParaRPr sz="1500"/>
          </a:p>
          <a:p>
            <a:pPr marL="0" lvl="0" indent="0" algn="l" rtl="0">
              <a:spcBef>
                <a:spcPts val="1200"/>
              </a:spcBef>
              <a:spcAft>
                <a:spcPts val="1200"/>
              </a:spcAft>
              <a:buNone/>
            </a:pPr>
            <a:r>
              <a:rPr lang="en" sz="1500"/>
              <a:t>Wanted to make a positive impact on the environment while being cost effective, especially with rising electricity prices</a:t>
            </a:r>
            <a:endParaRPr sz="1500"/>
          </a:p>
        </p:txBody>
      </p:sp>
      <p:pic>
        <p:nvPicPr>
          <p:cNvPr id="169" name="Google Shape;169;p18"/>
          <p:cNvPicPr preferRelativeResize="0"/>
          <p:nvPr/>
        </p:nvPicPr>
        <p:blipFill>
          <a:blip r:embed="rId3">
            <a:alphaModFix/>
          </a:blip>
          <a:stretch>
            <a:fillRect/>
          </a:stretch>
        </p:blipFill>
        <p:spPr>
          <a:xfrm>
            <a:off x="5091644" y="1504304"/>
            <a:ext cx="3686102" cy="1693423"/>
          </a:xfrm>
          <a:prstGeom prst="rect">
            <a:avLst/>
          </a:prstGeom>
          <a:noFill/>
          <a:ln>
            <a:noFill/>
          </a:ln>
        </p:spPr>
      </p:pic>
      <p:sp>
        <p:nvSpPr>
          <p:cNvPr id="170" name="Google Shape;170;p1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txBox="1">
            <a:spLocks noGrp="1"/>
          </p:cNvSpPr>
          <p:nvPr>
            <p:ph type="body" idx="2"/>
          </p:nvPr>
        </p:nvSpPr>
        <p:spPr>
          <a:xfrm>
            <a:off x="4260950" y="653250"/>
            <a:ext cx="4346700" cy="3837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500"/>
              <a:t> A  friend and a neighbor installed solar panels last year and are very pleased they took the leap!</a:t>
            </a:r>
            <a:endParaRPr sz="1500"/>
          </a:p>
          <a:p>
            <a:pPr marL="0" lvl="0" indent="0" algn="l" rtl="0">
              <a:spcBef>
                <a:spcPts val="1200"/>
              </a:spcBef>
              <a:spcAft>
                <a:spcPts val="0"/>
              </a:spcAft>
              <a:buNone/>
            </a:pPr>
            <a:r>
              <a:rPr lang="en" sz="1500"/>
              <a:t>Both were paying less than $10 /month to their  utility companies for their electricity</a:t>
            </a:r>
            <a:endParaRPr sz="1500"/>
          </a:p>
          <a:p>
            <a:pPr marL="0" lvl="0" indent="0" algn="l" rtl="0">
              <a:spcBef>
                <a:spcPts val="1200"/>
              </a:spcBef>
              <a:spcAft>
                <a:spcPts val="0"/>
              </a:spcAft>
              <a:buNone/>
            </a:pPr>
            <a:r>
              <a:rPr lang="en" sz="1500"/>
              <a:t>Both are contributing to their nests of energy  and storing it till it's needed.  Both are generating SREC’s.</a:t>
            </a:r>
            <a:endParaRPr sz="1500"/>
          </a:p>
          <a:p>
            <a:pPr marL="0" lvl="0" indent="0" algn="l" rtl="0">
              <a:spcBef>
                <a:spcPts val="1200"/>
              </a:spcBef>
              <a:spcAft>
                <a:spcPts val="0"/>
              </a:spcAft>
              <a:buNone/>
            </a:pPr>
            <a:r>
              <a:rPr lang="en" sz="1500"/>
              <a:t>It will likely take 4-6 years for them to recoup their original investments, but there is virtually NO utility bills for electricity in the meantime..</a:t>
            </a:r>
            <a:endParaRPr sz="1500"/>
          </a:p>
          <a:p>
            <a:pPr marL="0" lvl="0" indent="0" algn="l" rtl="0">
              <a:spcBef>
                <a:spcPts val="1200"/>
              </a:spcBef>
              <a:spcAft>
                <a:spcPts val="1200"/>
              </a:spcAft>
              <a:buNone/>
            </a:pPr>
            <a:r>
              <a:rPr lang="en" sz="1500" b="1"/>
              <a:t>“OK I’M INTERESTED!!!!”</a:t>
            </a:r>
            <a:endParaRPr sz="1500" b="1"/>
          </a:p>
        </p:txBody>
      </p:sp>
      <p:pic>
        <p:nvPicPr>
          <p:cNvPr id="176" name="Google Shape;176;p19"/>
          <p:cNvPicPr preferRelativeResize="0"/>
          <p:nvPr/>
        </p:nvPicPr>
        <p:blipFill>
          <a:blip r:embed="rId3">
            <a:alphaModFix/>
          </a:blip>
          <a:stretch>
            <a:fillRect/>
          </a:stretch>
        </p:blipFill>
        <p:spPr>
          <a:xfrm>
            <a:off x="510450" y="1152475"/>
            <a:ext cx="3602400" cy="3602400"/>
          </a:xfrm>
          <a:prstGeom prst="rect">
            <a:avLst/>
          </a:prstGeom>
          <a:noFill/>
          <a:ln>
            <a:noFill/>
          </a:ln>
        </p:spPr>
      </p:pic>
      <p:sp>
        <p:nvSpPr>
          <p:cNvPr id="177" name="Google Shape;177;p1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0"/>
          <p:cNvSpPr txBox="1">
            <a:spLocks noGrp="1"/>
          </p:cNvSpPr>
          <p:nvPr>
            <p:ph type="title"/>
          </p:nvPr>
        </p:nvSpPr>
        <p:spPr>
          <a:xfrm>
            <a:off x="819150" y="9218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Inspections start with the property, then the roof and attic….</a:t>
            </a:r>
            <a:endParaRPr/>
          </a:p>
        </p:txBody>
      </p:sp>
      <p:sp>
        <p:nvSpPr>
          <p:cNvPr id="183" name="Google Shape;183;p20"/>
          <p:cNvSpPr txBox="1">
            <a:spLocks noGrp="1"/>
          </p:cNvSpPr>
          <p:nvPr>
            <p:ph type="body" idx="1"/>
          </p:nvPr>
        </p:nvSpPr>
        <p:spPr>
          <a:xfrm>
            <a:off x="819150" y="1990725"/>
            <a:ext cx="29469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600"/>
              <a:t>Both could need work ……  very important to address any issues now before the panels get placed.</a:t>
            </a:r>
            <a:endParaRPr sz="1600"/>
          </a:p>
        </p:txBody>
      </p:sp>
      <p:sp>
        <p:nvSpPr>
          <p:cNvPr id="184" name="Google Shape;184;p20"/>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5" name="Google Shape;185;p20" descr="Slate Roof Shingles Images | Free Photos, PNG Stickers, Wallpapers ..."/>
          <p:cNvPicPr preferRelativeResize="0"/>
          <p:nvPr/>
        </p:nvPicPr>
        <p:blipFill rotWithShape="1">
          <a:blip r:embed="rId3">
            <a:alphaModFix/>
          </a:blip>
          <a:srcRect l="24885" t="18923"/>
          <a:stretch/>
        </p:blipFill>
        <p:spPr>
          <a:xfrm>
            <a:off x="3919125" y="1745715"/>
            <a:ext cx="4093174" cy="2938025"/>
          </a:xfrm>
          <a:prstGeom prst="rect">
            <a:avLst/>
          </a:prstGeom>
          <a:noFill/>
          <a:ln>
            <a:noFill/>
          </a:ln>
        </p:spPr>
      </p:pic>
      <p:sp>
        <p:nvSpPr>
          <p:cNvPr id="186" name="Google Shape;186;p2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1"/>
          <p:cNvPicPr preferRelativeResize="0"/>
          <p:nvPr/>
        </p:nvPicPr>
        <p:blipFill>
          <a:blip r:embed="rId3">
            <a:alphaModFix/>
          </a:blip>
          <a:stretch>
            <a:fillRect/>
          </a:stretch>
        </p:blipFill>
        <p:spPr>
          <a:xfrm>
            <a:off x="266973" y="428625"/>
            <a:ext cx="3214675" cy="4286249"/>
          </a:xfrm>
          <a:prstGeom prst="rect">
            <a:avLst/>
          </a:prstGeom>
          <a:noFill/>
          <a:ln>
            <a:noFill/>
          </a:ln>
        </p:spPr>
      </p:pic>
      <p:pic>
        <p:nvPicPr>
          <p:cNvPr id="192" name="Google Shape;192;p21"/>
          <p:cNvPicPr preferRelativeResize="0"/>
          <p:nvPr/>
        </p:nvPicPr>
        <p:blipFill>
          <a:blip r:embed="rId4">
            <a:alphaModFix/>
          </a:blip>
          <a:stretch>
            <a:fillRect/>
          </a:stretch>
        </p:blipFill>
        <p:spPr>
          <a:xfrm>
            <a:off x="5196150" y="428660"/>
            <a:ext cx="3214675" cy="4286213"/>
          </a:xfrm>
          <a:prstGeom prst="rect">
            <a:avLst/>
          </a:prstGeom>
          <a:noFill/>
          <a:ln>
            <a:noFill/>
          </a:ln>
        </p:spPr>
      </p:pic>
      <p:sp>
        <p:nvSpPr>
          <p:cNvPr id="193" name="Google Shape;193;p21"/>
          <p:cNvSpPr txBox="1"/>
          <p:nvPr/>
        </p:nvSpPr>
        <p:spPr>
          <a:xfrm>
            <a:off x="3842575" y="2609350"/>
            <a:ext cx="53166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2"/>
                </a:solidFill>
                <a:latin typeface="Calibri"/>
                <a:ea typeface="Calibri"/>
                <a:cs typeface="Calibri"/>
                <a:sym typeface="Calibri"/>
              </a:rPr>
              <a:t>before</a:t>
            </a:r>
            <a:endParaRPr sz="2500">
              <a:solidFill>
                <a:schemeClr val="dk2"/>
              </a:solidFill>
              <a:latin typeface="Calibri"/>
              <a:ea typeface="Calibri"/>
              <a:cs typeface="Calibri"/>
              <a:sym typeface="Calibri"/>
            </a:endParaRPr>
          </a:p>
        </p:txBody>
      </p:sp>
      <p:sp>
        <p:nvSpPr>
          <p:cNvPr id="194" name="Google Shape;194;p2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2415</Words>
  <Application>Microsoft Office PowerPoint</Application>
  <PresentationFormat>On-screen Show (16:9)</PresentationFormat>
  <Paragraphs>144</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Nunito</vt:lpstr>
      <vt:lpstr>Calibri</vt:lpstr>
      <vt:lpstr>Shift</vt:lpstr>
      <vt:lpstr>PowerPoint Presentation</vt:lpstr>
      <vt:lpstr>Solar Energy - Should I  Consider It? </vt:lpstr>
      <vt:lpstr>Our road to help slow climate change…</vt:lpstr>
      <vt:lpstr>What else can we do to cut down on the use of fossil fuels?</vt:lpstr>
      <vt:lpstr>.</vt:lpstr>
      <vt:lpstr>What led me to Solar?</vt:lpstr>
      <vt:lpstr>PowerPoint Presentation</vt:lpstr>
      <vt:lpstr>Inspections start with the property, then the roof and attic….</vt:lpstr>
      <vt:lpstr>PowerPoint Presentation</vt:lpstr>
      <vt:lpstr>PowerPoint Presentation</vt:lpstr>
      <vt:lpstr>PowerPoint Presentation</vt:lpstr>
      <vt:lpstr>Enphase solar panels:   Watch live on your phone…….</vt:lpstr>
      <vt:lpstr>PowerPoint Presentation</vt:lpstr>
      <vt:lpstr>How do you decide on a solar company? Over 260 solar companies in New Jersey!</vt:lpstr>
      <vt:lpstr>Comparing them is much easier using a company that does it for you!                 “A platform for comparison solar shopping”</vt:lpstr>
      <vt:lpstr>Most common scams……  often targeting retired couples…..</vt:lpstr>
      <vt:lpstr>So how much does it cost, and how do you pay for your solar project?  It depends…..</vt:lpstr>
      <vt:lpstr>Financial benefits - start with  net metering….</vt:lpstr>
      <vt:lpstr>Benefits of purchasing solar energy in New Jersey</vt:lpstr>
      <vt:lpstr>Solar renewable energy certificates…..  for companies/utilities who want to  participate in clean energy programs!</vt:lpstr>
      <vt:lpstr>  So what happens if you deplete your nest?  PSE and G continues to supply you with electricity. Who keeps track of your SREC’s? - either you do it yourself or you hire for someone to do it for you. What did my electricity cost since I got hooked up to the meter?  First 3 mos - $11, $116, $34 Most important considerations when choosing a solar panel installation company? - Don’t rush, get personal recommendations and investigate comparisons on a platform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Owner</dc:creator>
  <cp:lastModifiedBy>Ben Weiner</cp:lastModifiedBy>
  <cp:revision>2</cp:revision>
  <dcterms:modified xsi:type="dcterms:W3CDTF">2025-03-26T13:23:04Z</dcterms:modified>
</cp:coreProperties>
</file>